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08" r:id="rId4"/>
    <p:sldMasterId id="2147483881" r:id="rId5"/>
    <p:sldMasterId id="2147483888" r:id="rId6"/>
    <p:sldMasterId id="2147483648" r:id="rId7"/>
    <p:sldMasterId id="2147483905" r:id="rId8"/>
  </p:sldMasterIdLst>
  <p:notesMasterIdLst>
    <p:notesMasterId r:id="rId54"/>
  </p:notesMasterIdLst>
  <p:handoutMasterIdLst>
    <p:handoutMasterId r:id="rId55"/>
  </p:handoutMasterIdLst>
  <p:sldIdLst>
    <p:sldId id="301" r:id="rId9"/>
    <p:sldId id="1860" r:id="rId10"/>
    <p:sldId id="310" r:id="rId11"/>
    <p:sldId id="1619" r:id="rId12"/>
    <p:sldId id="335" r:id="rId13"/>
    <p:sldId id="1820" r:id="rId14"/>
    <p:sldId id="1621" r:id="rId15"/>
    <p:sldId id="1677" r:id="rId16"/>
    <p:sldId id="1834" r:id="rId17"/>
    <p:sldId id="1854" r:id="rId18"/>
    <p:sldId id="1840" r:id="rId19"/>
    <p:sldId id="1829" r:id="rId20"/>
    <p:sldId id="1726" r:id="rId21"/>
    <p:sldId id="1811" r:id="rId22"/>
    <p:sldId id="1841" r:id="rId23"/>
    <p:sldId id="1759" r:id="rId24"/>
    <p:sldId id="1667" r:id="rId25"/>
    <p:sldId id="1688" r:id="rId26"/>
    <p:sldId id="1734" r:id="rId27"/>
    <p:sldId id="1863" r:id="rId28"/>
    <p:sldId id="268" r:id="rId29"/>
    <p:sldId id="266" r:id="rId30"/>
    <p:sldId id="1848" r:id="rId31"/>
    <p:sldId id="1847" r:id="rId32"/>
    <p:sldId id="1849" r:id="rId33"/>
    <p:sldId id="1856" r:id="rId34"/>
    <p:sldId id="271" r:id="rId35"/>
    <p:sldId id="278" r:id="rId36"/>
    <p:sldId id="290" r:id="rId37"/>
    <p:sldId id="1859" r:id="rId38"/>
    <p:sldId id="1857" r:id="rId39"/>
    <p:sldId id="1861" r:id="rId40"/>
    <p:sldId id="306" r:id="rId41"/>
    <p:sldId id="300" r:id="rId42"/>
    <p:sldId id="341" r:id="rId43"/>
    <p:sldId id="347" r:id="rId44"/>
    <p:sldId id="317" r:id="rId45"/>
    <p:sldId id="350" r:id="rId46"/>
    <p:sldId id="844" r:id="rId47"/>
    <p:sldId id="377" r:id="rId48"/>
    <p:sldId id="382" r:id="rId49"/>
    <p:sldId id="298" r:id="rId50"/>
    <p:sldId id="1862" r:id="rId51"/>
    <p:sldId id="1777" r:id="rId52"/>
    <p:sldId id="1836" r:id="rId53"/>
  </p:sldIdLst>
  <p:sldSz cx="9144000" cy="5143500" type="screen16x9"/>
  <p:notesSz cx="7315200" cy="9601200"/>
  <p:embeddedFontLst>
    <p:embeddedFont>
      <p:font typeface="Avenir Next LT W04 Demi" panose="020B0604020202020204" charset="0"/>
      <p:bold r:id="rId56"/>
    </p:embeddedFont>
    <p:embeddedFont>
      <p:font typeface="Avenir Next LT W04 Regular" panose="020B0604020202020204" charset="0"/>
      <p:regular r:id="rId57"/>
    </p:embeddedFon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Myriad Web Pro" panose="020B0604020202020204"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Segoe UI" panose="020B0502040204020203" pitchFamily="34" charset="0"/>
      <p:regular r:id="rId72"/>
      <p:bold r:id="rId73"/>
      <p:italic r:id="rId74"/>
      <p:boldItalic r:id="rId75"/>
    </p:embeddedFont>
  </p:embeddedFontLst>
  <p:defaultTex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ckwood, Amy E. (CDC/DDID/NCEZID/DVBD)" initials="LAE(" lastIdx="5" clrIdx="0">
    <p:extLst>
      <p:ext uri="{19B8F6BF-5375-455C-9EA6-DF929625EA0E}">
        <p15:presenceInfo xmlns:p15="http://schemas.microsoft.com/office/powerpoint/2012/main" userId="S::yuu3@cdc.gov::8e666b0e-253c-4f5d-8b99-99381d0be7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A"/>
    <a:srgbClr val="000000"/>
    <a:srgbClr val="016A70"/>
    <a:srgbClr val="8C3102"/>
    <a:srgbClr val="8E8D01"/>
    <a:srgbClr val="1D1D1D"/>
    <a:srgbClr val="8D3102"/>
    <a:srgbClr val="5A5A5A"/>
    <a:srgbClr val="E25423"/>
    <a:srgbClr val="005D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EE62B1-A2D2-4969-90B3-0167D9E7AB46}" v="26" dt="2024-05-19T17:03:57.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565" autoAdjust="0"/>
  </p:normalViewPr>
  <p:slideViewPr>
    <p:cSldViewPr snapToGrid="0">
      <p:cViewPr varScale="1">
        <p:scale>
          <a:sx n="85" d="100"/>
          <a:sy n="85" d="100"/>
        </p:scale>
        <p:origin x="394"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6.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font" Target="fonts/font17.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font" Target="fonts/font2.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handoutMaster" Target="handoutMasters/handoutMaster1.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oleObject" Target="https://cdc.sharepoint.com/teams/NCEZID-DHCPP-BSPB-Melioidosis/Shared%20Documents/General/2022%20CSTE%20position%20statement_development_archive/CSTE_Position%20Statement%202022_development/case%20surveillance%20data/melio%20surveillance%20data%20summary_MB.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'[melio surveillance data summary_MB.xlsx]Sheet4'!$B$1</c:f>
              <c:strCache>
                <c:ptCount val="1"/>
                <c:pt idx="0">
                  <c:v>No. of cases with travel history to known endemic region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'[melio surveillance data summary_MB.xlsx]Sheet4'!$A$2:$A$6</c:f>
              <c:strCache>
                <c:ptCount val="5"/>
                <c:pt idx="0">
                  <c:v>1997-2001</c:v>
                </c:pt>
                <c:pt idx="1">
                  <c:v>2002-2006</c:v>
                </c:pt>
                <c:pt idx="2">
                  <c:v>2007-2011</c:v>
                </c:pt>
                <c:pt idx="3">
                  <c:v>2012-2016</c:v>
                </c:pt>
                <c:pt idx="4">
                  <c:v>2017-2021</c:v>
                </c:pt>
              </c:strCache>
            </c:strRef>
          </c:cat>
          <c:val>
            <c:numRef>
              <c:f>'[melio surveillance data summary_MB.xlsx]Sheet4'!$B$2:$B$6</c:f>
              <c:numCache>
                <c:formatCode>General</c:formatCode>
                <c:ptCount val="5"/>
                <c:pt idx="0">
                  <c:v>2</c:v>
                </c:pt>
                <c:pt idx="1">
                  <c:v>6</c:v>
                </c:pt>
                <c:pt idx="2">
                  <c:v>13</c:v>
                </c:pt>
                <c:pt idx="3">
                  <c:v>33</c:v>
                </c:pt>
                <c:pt idx="4">
                  <c:v>51</c:v>
                </c:pt>
              </c:numCache>
            </c:numRef>
          </c:val>
          <c:extLst>
            <c:ext xmlns:c16="http://schemas.microsoft.com/office/drawing/2014/chart" uri="{C3380CC4-5D6E-409C-BE32-E72D297353CC}">
              <c16:uniqueId val="{00000000-6576-4042-A45D-ABC706B1CEA5}"/>
            </c:ext>
          </c:extLst>
        </c:ser>
        <c:ser>
          <c:idx val="1"/>
          <c:order val="1"/>
          <c:tx>
            <c:strRef>
              <c:f>'[melio surveillance data summary_MB.xlsx]Sheet4'!$C$1</c:f>
              <c:strCache>
                <c:ptCount val="1"/>
                <c:pt idx="0">
                  <c:v>No. of cases with domestic exposure*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'[melio surveillance data summary_MB.xlsx]Sheet4'!$A$2:$A$6</c:f>
              <c:strCache>
                <c:ptCount val="5"/>
                <c:pt idx="0">
                  <c:v>1997-2001</c:v>
                </c:pt>
                <c:pt idx="1">
                  <c:v>2002-2006</c:v>
                </c:pt>
                <c:pt idx="2">
                  <c:v>2007-2011</c:v>
                </c:pt>
                <c:pt idx="3">
                  <c:v>2012-2016</c:v>
                </c:pt>
                <c:pt idx="4">
                  <c:v>2017-2021</c:v>
                </c:pt>
              </c:strCache>
            </c:strRef>
          </c:cat>
          <c:val>
            <c:numRef>
              <c:f>'[melio surveillance data summary_MB.xlsx]Sheet4'!$C$2:$C$6</c:f>
              <c:numCache>
                <c:formatCode>General</c:formatCode>
                <c:ptCount val="5"/>
                <c:pt idx="0">
                  <c:v>0</c:v>
                </c:pt>
                <c:pt idx="1">
                  <c:v>1</c:v>
                </c:pt>
                <c:pt idx="2">
                  <c:v>2</c:v>
                </c:pt>
                <c:pt idx="3">
                  <c:v>1</c:v>
                </c:pt>
                <c:pt idx="4">
                  <c:v>7</c:v>
                </c:pt>
              </c:numCache>
            </c:numRef>
          </c:val>
          <c:extLst>
            <c:ext xmlns:c16="http://schemas.microsoft.com/office/drawing/2014/chart" uri="{C3380CC4-5D6E-409C-BE32-E72D297353CC}">
              <c16:uniqueId val="{00000001-6576-4042-A45D-ABC706B1CEA5}"/>
            </c:ext>
          </c:extLst>
        </c:ser>
        <c:dLbls>
          <c:dLblPos val="ctr"/>
          <c:showLegendKey val="0"/>
          <c:showVal val="1"/>
          <c:showCatName val="0"/>
          <c:showSerName val="0"/>
          <c:showPercent val="0"/>
          <c:showBubbleSize val="0"/>
        </c:dLbls>
        <c:gapWidth val="79"/>
        <c:overlap val="100"/>
        <c:axId val="1726907888"/>
        <c:axId val="1726909136"/>
      </c:barChart>
      <c:catAx>
        <c:axId val="1726907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5-year period</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26909136"/>
        <c:crosses val="autoZero"/>
        <c:auto val="1"/>
        <c:lblAlgn val="ctr"/>
        <c:lblOffset val="100"/>
        <c:noMultiLvlLbl val="0"/>
      </c:catAx>
      <c:valAx>
        <c:axId val="1726909136"/>
        <c:scaling>
          <c:orientation val="minMax"/>
        </c:scaling>
        <c:delete val="1"/>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 of reported melioidosis cases to CDC</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726907888"/>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CCD9D4F3-1CB6-4E57-BC6A-8FDD6DF1AC39}" type="datetimeFigureOut">
              <a:rPr lang="en-US" smtClean="0"/>
              <a:t>5/20/2024</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A352C7E1-5E17-4B76-93F9-C135FF019537}" type="slidenum">
              <a:rPr lang="en-US" smtClean="0"/>
              <a:t>‹#›</a:t>
            </a:fld>
            <a:endParaRPr lang="en-US"/>
          </a:p>
        </p:txBody>
      </p:sp>
    </p:spTree>
    <p:extLst>
      <p:ext uri="{BB962C8B-B14F-4D97-AF65-F5344CB8AC3E}">
        <p14:creationId xmlns:p14="http://schemas.microsoft.com/office/powerpoint/2010/main" val="1578825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3C03299-4BB1-4AD2-828F-715F084383AD}" type="datetimeFigureOut">
              <a:rPr lang="en-US"/>
              <a:pPr>
                <a:defRPr/>
              </a:pPr>
              <a:t>5/20/2024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B38CAEC-4554-485B-9189-C45C7447A404}" type="slidenum">
              <a:rPr lang="en-US"/>
              <a:pPr>
                <a:defRPr/>
              </a:pPr>
              <a:t>‹#›</a:t>
            </a:fld>
            <a:endParaRPr lang="en-US"/>
          </a:p>
        </p:txBody>
      </p:sp>
    </p:spTree>
    <p:extLst>
      <p:ext uri="{BB962C8B-B14F-4D97-AF65-F5344CB8AC3E}">
        <p14:creationId xmlns:p14="http://schemas.microsoft.com/office/powerpoint/2010/main" val="15035838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spcBef>
                <a:spcPct val="0"/>
              </a:spcBef>
            </a:pPr>
            <a:endParaRPr lang="en-US" altLang="en-US"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Myriad Web Pro" panose="020B0503030403020204" pitchFamily="34" charset="0"/>
              </a:defRPr>
            </a:lvl1pPr>
            <a:lvl2pPr marL="742950" indent="-285750">
              <a:defRPr>
                <a:solidFill>
                  <a:schemeClr val="tx1"/>
                </a:solidFill>
                <a:latin typeface="Myriad Web Pro" panose="020B0503030403020204" pitchFamily="34" charset="0"/>
              </a:defRPr>
            </a:lvl2pPr>
            <a:lvl3pPr marL="1143000" indent="-228600">
              <a:defRPr>
                <a:solidFill>
                  <a:schemeClr val="tx1"/>
                </a:solidFill>
                <a:latin typeface="Myriad Web Pro" panose="020B0503030403020204" pitchFamily="34" charset="0"/>
              </a:defRPr>
            </a:lvl3pPr>
            <a:lvl4pPr marL="1600200" indent="-228600">
              <a:defRPr>
                <a:solidFill>
                  <a:schemeClr val="tx1"/>
                </a:solidFill>
                <a:latin typeface="Myriad Web Pro" panose="020B0503030403020204" pitchFamily="34" charset="0"/>
              </a:defRPr>
            </a:lvl4pPr>
            <a:lvl5pPr marL="2057400" indent="-228600">
              <a:defRPr>
                <a:solidFill>
                  <a:schemeClr val="tx1"/>
                </a:solidFill>
                <a:latin typeface="Myriad Web Pro" panose="020B0503030403020204" pitchFamily="34" charset="0"/>
              </a:defRPr>
            </a:lvl5pPr>
            <a:lvl6pPr marL="2514600" indent="-228600" fontAlgn="base">
              <a:spcBef>
                <a:spcPct val="0"/>
              </a:spcBef>
              <a:spcAft>
                <a:spcPct val="0"/>
              </a:spcAft>
              <a:defRPr>
                <a:solidFill>
                  <a:schemeClr val="tx1"/>
                </a:solidFill>
                <a:latin typeface="Myriad Web Pro" panose="020B0503030403020204" pitchFamily="34" charset="0"/>
              </a:defRPr>
            </a:lvl6pPr>
            <a:lvl7pPr marL="2971800" indent="-228600" fontAlgn="base">
              <a:spcBef>
                <a:spcPct val="0"/>
              </a:spcBef>
              <a:spcAft>
                <a:spcPct val="0"/>
              </a:spcAft>
              <a:defRPr>
                <a:solidFill>
                  <a:schemeClr val="tx1"/>
                </a:solidFill>
                <a:latin typeface="Myriad Web Pro" panose="020B0503030403020204" pitchFamily="34" charset="0"/>
              </a:defRPr>
            </a:lvl7pPr>
            <a:lvl8pPr marL="3429000" indent="-228600" fontAlgn="base">
              <a:spcBef>
                <a:spcPct val="0"/>
              </a:spcBef>
              <a:spcAft>
                <a:spcPct val="0"/>
              </a:spcAft>
              <a:defRPr>
                <a:solidFill>
                  <a:schemeClr val="tx1"/>
                </a:solidFill>
                <a:latin typeface="Myriad Web Pro" panose="020B0503030403020204" pitchFamily="34" charset="0"/>
              </a:defRPr>
            </a:lvl8pPr>
            <a:lvl9pPr marL="3886200" indent="-228600" fontAlgn="base">
              <a:spcBef>
                <a:spcPct val="0"/>
              </a:spcBef>
              <a:spcAft>
                <a:spcPct val="0"/>
              </a:spcAft>
              <a:defRPr>
                <a:solidFill>
                  <a:schemeClr val="tx1"/>
                </a:solidFill>
                <a:latin typeface="Myriad Web Pro" panose="020B0503030403020204" pitchFamily="34" charset="0"/>
              </a:defRPr>
            </a:lvl9pPr>
          </a:lstStyle>
          <a:p>
            <a:pPr fontAlgn="base">
              <a:spcBef>
                <a:spcPct val="0"/>
              </a:spcBef>
              <a:spcAft>
                <a:spcPct val="0"/>
              </a:spcAft>
            </a:pPr>
            <a:fld id="{6F084AA2-EDF3-41B6-9BD5-4D1331E35CE7}" type="slidenum">
              <a:rPr lang="en-US" altLang="en-US">
                <a:latin typeface="Calibri" panose="020F0502020204030204" pitchFamily="34" charset="0"/>
              </a:rPr>
              <a:pPr fontAlgn="base">
                <a:spcBef>
                  <a:spcPct val="0"/>
                </a:spcBef>
                <a:spcAft>
                  <a:spcPct val="0"/>
                </a:spcAft>
              </a:pPr>
              <a:t>1</a:t>
            </a:fld>
            <a:endParaRPr lang="en-US" altLang="en-US">
              <a:latin typeface="Calibri" panose="020F0502020204030204" pitchFamily="34" charset="0"/>
            </a:endParaRPr>
          </a:p>
        </p:txBody>
      </p:sp>
    </p:spTree>
    <p:extLst>
      <p:ext uri="{BB962C8B-B14F-4D97-AF65-F5344CB8AC3E}">
        <p14:creationId xmlns:p14="http://schemas.microsoft.com/office/powerpoint/2010/main" val="3554512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a:t>that groups closest to other examples from South America.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881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Segoe UI" panose="020B0502040204020203" pitchFamily="34" charset="0"/>
              </a:rPr>
              <a:t>The Mississippi State Health Department requested an epi-aid and in late June, 2022, LLS fellow Maureen Ty and I traveled down to Mississippi to the county where these two patients lived.</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38057-E110-4AD2-ADCA-B4202BC5DB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388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a:lnSpc>
                <a:spcPct val="20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We collected 79 environmental samples across 7 sites in the county including soil, collected at a depth of 30 cm, water from various sources, plant material and 1 dead fish.</a:t>
            </a:r>
          </a:p>
          <a:p>
            <a:pPr marL="0" marR="0">
              <a:lnSpc>
                <a:spcPct val="200000"/>
              </a:lnSpc>
              <a:spcBef>
                <a:spcPts val="0"/>
              </a:spcBef>
              <a:spcAft>
                <a:spcPts val="800"/>
              </a:spcAft>
            </a:pPr>
            <a:endParaRPr lang="en-US" sz="1800" b="1"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200000"/>
              </a:lnSpc>
              <a:spcBef>
                <a:spcPts val="0"/>
              </a:spcBef>
              <a:spcAft>
                <a:spcPts val="800"/>
              </a:spcAft>
              <a:buClrTx/>
              <a:buSzTx/>
              <a:buFontTx/>
              <a:buNone/>
              <a:tabLst/>
              <a:defRPr/>
            </a:pPr>
            <a:r>
              <a:rPr lang="en-US" sz="3200" b="1" dirty="0"/>
              <a:t>Storage: Room temp away from UV light </a:t>
            </a:r>
          </a:p>
          <a:p>
            <a:pPr marL="0" marR="0" lvl="0" indent="0" algn="l" defTabSz="914400" rtl="0" eaLnBrk="1" fontAlgn="base" latinLnBrk="0" hangingPunct="1">
              <a:lnSpc>
                <a:spcPct val="200000"/>
              </a:lnSpc>
              <a:spcBef>
                <a:spcPts val="0"/>
              </a:spcBef>
              <a:spcAft>
                <a:spcPts val="800"/>
              </a:spcAft>
              <a:buClrTx/>
              <a:buSzTx/>
              <a:buFontTx/>
              <a:buNone/>
              <a:tabLst/>
              <a:defRPr/>
            </a:pPr>
            <a:r>
              <a:rPr lang="en-US" sz="3200" b="1" dirty="0"/>
              <a:t>Disinfect between each sample w/ 70% ethanol spray </a:t>
            </a:r>
          </a:p>
          <a:p>
            <a:pPr marL="0" marR="0" lvl="0" indent="0" algn="l" defTabSz="914400" rtl="0" eaLnBrk="1" fontAlgn="base" latinLnBrk="0" hangingPunct="1">
              <a:lnSpc>
                <a:spcPct val="200000"/>
              </a:lnSpc>
              <a:spcBef>
                <a:spcPts val="0"/>
              </a:spcBef>
              <a:spcAft>
                <a:spcPts val="800"/>
              </a:spcAft>
              <a:buClrTx/>
              <a:buSzTx/>
              <a:buFontTx/>
              <a:buNone/>
              <a:tabLst/>
              <a:defRPr/>
            </a:pPr>
            <a:endParaRPr lang="en-US" sz="3200" dirty="0"/>
          </a:p>
          <a:p>
            <a:pPr marL="0" marR="0">
              <a:lnSpc>
                <a:spcPct val="200000"/>
              </a:lnSpc>
              <a:spcBef>
                <a:spcPts val="0"/>
              </a:spcBef>
              <a:spcAft>
                <a:spcPts val="800"/>
              </a:spcAft>
            </a:pPr>
            <a:endParaRPr lang="en-US" sz="1800" b="1"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20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*bulk water – grab samples – 1 L sterile bottles w/ sediment layer </a:t>
            </a:r>
          </a:p>
          <a:p>
            <a:pPr marL="0" marR="0">
              <a:lnSpc>
                <a:spcPct val="200000"/>
              </a:lnSpc>
              <a:spcBef>
                <a:spcPts val="0"/>
              </a:spcBef>
              <a:spcAft>
                <a:spcPts val="800"/>
              </a:spcAft>
            </a:pPr>
            <a:endParaRPr lang="en-US" sz="1800" b="1"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20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Burk is a resident of the Rhizosphere or root microbiome </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285750" indent="-285750">
              <a:buFontTx/>
              <a:buChar char="-"/>
            </a:pPr>
            <a:r>
              <a:rPr lang="en-US" sz="2800" dirty="0"/>
              <a:t>Depth: 30 cm depth</a:t>
            </a:r>
          </a:p>
          <a:p>
            <a:pPr marL="285750" indent="-285750">
              <a:buFontTx/>
              <a:buChar char="-"/>
            </a:pPr>
            <a:r>
              <a:rPr lang="en-US" sz="2800" dirty="0"/>
              <a:t>Volume: 20 grams, sterile 50mL conical</a:t>
            </a:r>
          </a:p>
          <a:p>
            <a:pPr marL="285750" indent="-285750">
              <a:buFontTx/>
              <a:buChar char="-"/>
            </a:pPr>
            <a:r>
              <a:rPr lang="en-US" sz="2800" dirty="0"/>
              <a:t>Storage: room temperature away from UV light</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750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200" b="1">
                <a:effectLst/>
                <a:latin typeface="Times New Roman" panose="02020603050405020304" pitchFamily="18" charset="0"/>
                <a:ea typeface="Calibri" panose="020F0502020204030204" pitchFamily="34" charset="0"/>
              </a:rPr>
              <a:t>To our surprise, 3 samples tested positive for b </a:t>
            </a:r>
            <a:r>
              <a:rPr lang="en-US" sz="1200" b="1" err="1">
                <a:effectLst/>
                <a:latin typeface="Times New Roman" panose="02020603050405020304" pitchFamily="18" charset="0"/>
                <a:ea typeface="Calibri" panose="020F0502020204030204" pitchFamily="34" charset="0"/>
              </a:rPr>
              <a:t>pseudomallei</a:t>
            </a:r>
            <a:r>
              <a:rPr lang="en-US" sz="1200" b="1">
                <a:effectLst/>
                <a:latin typeface="Times New Roman" panose="02020603050405020304" pitchFamily="18" charset="0"/>
                <a:ea typeface="Calibri" panose="020F0502020204030204" pitchFamily="34" charset="0"/>
              </a:rPr>
              <a:t>. </a:t>
            </a:r>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3084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15</a:t>
            </a:fld>
            <a:endParaRPr lang="en-US"/>
          </a:p>
        </p:txBody>
      </p:sp>
    </p:spTree>
    <p:extLst>
      <p:ext uri="{BB962C8B-B14F-4D97-AF65-F5344CB8AC3E}">
        <p14:creationId xmlns:p14="http://schemas.microsoft.com/office/powerpoint/2010/main" val="2837839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a:effectLst/>
                <a:latin typeface="Times New Roman" panose="02020603050405020304" pitchFamily="18" charset="0"/>
                <a:ea typeface="Calibri" panose="020F0502020204030204" pitchFamily="34" charset="0"/>
                <a:cs typeface="Arial" panose="020B0604020202020204" pitchFamily="34" charset="0"/>
              </a:rPr>
              <a:t>Not only were they positive but Whole genome sequencing revealed that these environmental isolates were clonal to the strain that infected the 2 patients. This finding suggests that both patients acquired melioidosis </a:t>
            </a:r>
            <a:r>
              <a:rPr lang="en-US" sz="1200" b="1"/>
              <a:t>locally from the environment in MS.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a:t>All other samples were negative.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372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baseline="0" dirty="0">
                <a:solidFill>
                  <a:srgbClr val="000000"/>
                </a:solidFill>
                <a:latin typeface="Calibri" panose="020F0502020204030204" pitchFamily="34" charset="0"/>
              </a:rPr>
              <a:t>On January 27, 2023, CDC was notified by the Laboratory Response Network (LRN) and the Mississippi State Department of Health (MSDH) of another patient in MS confirmed to have melioidosis with no travel </a:t>
            </a:r>
            <a:r>
              <a:rPr lang="en-US" sz="1200" b="1" i="0" u="none" strike="noStrike" baseline="0" dirty="0" err="1">
                <a:solidFill>
                  <a:srgbClr val="000000"/>
                </a:solidFill>
                <a:latin typeface="Calibri" panose="020F0502020204030204" pitchFamily="34" charset="0"/>
              </a:rPr>
              <a:t>hx</a:t>
            </a:r>
            <a:r>
              <a:rPr lang="en-US" sz="1200" b="1" i="0" u="none" strike="noStrike" baseline="0" dirty="0">
                <a:solidFill>
                  <a:srgbClr val="000000"/>
                </a:solidFill>
                <a:latin typeface="Calibri" panose="020F0502020204030204" pitchFamily="34" charset="0"/>
              </a:rPr>
              <a:t> outside of the U.S. </a:t>
            </a:r>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17</a:t>
            </a:fld>
            <a:endParaRPr lang="en-US"/>
          </a:p>
        </p:txBody>
      </p:sp>
    </p:spTree>
    <p:extLst>
      <p:ext uri="{BB962C8B-B14F-4D97-AF65-F5344CB8AC3E}">
        <p14:creationId xmlns:p14="http://schemas.microsoft.com/office/powerpoint/2010/main" val="2998104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a:solidFill>
                  <a:srgbClr val="000000"/>
                </a:solidFill>
                <a:latin typeface="Calibri" panose="020F0502020204030204" pitchFamily="34" charset="0"/>
              </a:rPr>
              <a:t>To better understand the risk for melioidosis for people living in the effected region, an epi-aid was requested to conduct expanded enviro sampling, patient interviews, and serological testing of close contacts.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baseline="0">
              <a:solidFill>
                <a:srgbClr val="000000"/>
              </a:solidFill>
              <a:latin typeface="Calibri" panose="020F0502020204030204" pitchFamily="34" charset="0"/>
            </a:endParaRPr>
          </a:p>
          <a:p>
            <a:pPr marL="0" indent="0">
              <a:buNone/>
            </a:pPr>
            <a:r>
              <a:rPr lang="en-US" sz="1800" b="1" i="0" u="none" strike="noStrike" baseline="0">
                <a:solidFill>
                  <a:srgbClr val="000000"/>
                </a:solidFill>
                <a:latin typeface="Calibri" panose="020F0502020204030204" pitchFamily="34" charset="0"/>
              </a:rPr>
              <a:t>Before we arrived we underwent extensive planning w/ MS </a:t>
            </a:r>
            <a:r>
              <a:rPr lang="en-US" sz="1800" b="1" i="0" u="none" strike="noStrike" baseline="0" err="1">
                <a:solidFill>
                  <a:srgbClr val="000000"/>
                </a:solidFill>
                <a:latin typeface="Calibri" panose="020F0502020204030204" pitchFamily="34" charset="0"/>
              </a:rPr>
              <a:t>DoH</a:t>
            </a:r>
            <a:r>
              <a:rPr lang="en-US" sz="1800" b="1" i="0" u="none" strike="noStrike" baseline="0">
                <a:solidFill>
                  <a:srgbClr val="000000"/>
                </a:solidFill>
                <a:latin typeface="Calibri" panose="020F0502020204030204" pitchFamily="34" charset="0"/>
              </a:rPr>
              <a:t>, MS </a:t>
            </a:r>
            <a:r>
              <a:rPr lang="en-US" sz="1800" b="1"/>
              <a:t>Mississippi State University, Coastal Marine Extension Program, </a:t>
            </a:r>
            <a:r>
              <a:rPr lang="en-US" sz="1400" b="1"/>
              <a:t>EPA Gulf of Mexico Division (</a:t>
            </a:r>
            <a:r>
              <a:rPr lang="en-US" sz="1200"/>
              <a:t>Dr. Troy Pierce) – we looks at maps together - focus though was still on new case patient property, - which was located close to river bank wetland area. </a:t>
            </a:r>
            <a:endParaRPr lang="en-US" sz="1200"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a:solidFill>
                  <a:srgbClr val="000000"/>
                </a:solidFill>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38057-E110-4AD2-ADCA-B4202BC5DB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388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baseline="0">
                <a:solidFill>
                  <a:srgbClr val="000000"/>
                </a:solidFill>
                <a:latin typeface="Calibri" panose="020F0502020204030204" pitchFamily="34" charset="0"/>
              </a:rPr>
              <a:t>We successfully collect 522 environmental samples from this gulf coast MS county in partnership w/ MS </a:t>
            </a:r>
            <a:r>
              <a:rPr lang="en-US" sz="1200" b="1" i="0" u="none" strike="noStrike" baseline="0" err="1">
                <a:solidFill>
                  <a:srgbClr val="000000"/>
                </a:solidFill>
                <a:latin typeface="Calibri" panose="020F0502020204030204" pitchFamily="34" charset="0"/>
              </a:rPr>
              <a:t>DoH</a:t>
            </a:r>
            <a:r>
              <a:rPr lang="en-US" sz="1200" b="1" i="0" u="none" strike="noStrike" baseline="0">
                <a:solidFill>
                  <a:srgbClr val="000000"/>
                </a:solidFill>
                <a:latin typeface="Calibri" panose="020F0502020204030204" pitchFamily="34" charset="0"/>
              </a:rPr>
              <a:t>, EPA Gulf of Mexico Division, MS State University, Coastal Marine Extension program with an amazing team including EIS Officers Faisal </a:t>
            </a:r>
            <a:r>
              <a:rPr lang="en-US" sz="1200" b="1" i="0" u="none" strike="noStrike" baseline="0" err="1">
                <a:solidFill>
                  <a:srgbClr val="000000"/>
                </a:solidFill>
                <a:latin typeface="Calibri" panose="020F0502020204030204" pitchFamily="34" charset="0"/>
              </a:rPr>
              <a:t>minjal</a:t>
            </a:r>
            <a:r>
              <a:rPr lang="en-US" sz="1200" b="1" i="0" u="none" strike="noStrike" baseline="0">
                <a:solidFill>
                  <a:srgbClr val="000000"/>
                </a:solidFill>
                <a:latin typeface="Calibri" panose="020F0502020204030204" pitchFamily="34" charset="0"/>
              </a:rPr>
              <a:t>, Victoria Shelus, LLS fellow </a:t>
            </a:r>
            <a:r>
              <a:rPr lang="en-US" sz="1200" b="1" i="0" u="none" strike="noStrike" baseline="0" err="1">
                <a:solidFill>
                  <a:srgbClr val="000000"/>
                </a:solidFill>
                <a:latin typeface="Calibri" panose="020F0502020204030204" pitchFamily="34" charset="0"/>
              </a:rPr>
              <a:t>Maurrent</a:t>
            </a:r>
            <a:r>
              <a:rPr lang="en-US" sz="1200" b="1" i="0" u="none" strike="noStrike" baseline="0">
                <a:solidFill>
                  <a:srgbClr val="000000"/>
                </a:solidFill>
                <a:latin typeface="Calibri" panose="020F0502020204030204" pitchFamily="34" charset="0"/>
              </a:rPr>
              <a:t> Ty, and microbiologist Mindy Elrod.</a:t>
            </a:r>
            <a:endParaRPr lang="en-US" b="1"/>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b="1" i="0" u="none" strike="noStrike" baseline="0">
              <a:solidFill>
                <a:srgbClr val="000000"/>
              </a:solidFill>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solidFill>
                <a:srgbClr val="005DAA"/>
              </a:solidFill>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19</a:t>
            </a:fld>
            <a:endParaRPr lang="en-US"/>
          </a:p>
        </p:txBody>
      </p:sp>
    </p:spTree>
    <p:extLst>
      <p:ext uri="{BB962C8B-B14F-4D97-AF65-F5344CB8AC3E}">
        <p14:creationId xmlns:p14="http://schemas.microsoft.com/office/powerpoint/2010/main" val="869339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Fixed interval systematic grid method w/ each sample taken roughly y 5 meters apart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b="1" dirty="0">
                <a:solidFill>
                  <a:srgbClr val="016A70"/>
                </a:solidFill>
              </a:rPr>
              <a:t>Soil: </a:t>
            </a:r>
            <a:r>
              <a:rPr lang="en-US" sz="1200" b="1" dirty="0">
                <a:solidFill>
                  <a:srgbClr val="016A70"/>
                </a:solidFill>
              </a:rPr>
              <a:t>114 (grid, front and back yard):</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baseline="0" dirty="0">
                <a:solidFill>
                  <a:srgbClr val="000000"/>
                </a:solidFill>
                <a:latin typeface="Calibri" panose="020F0502020204030204" pitchFamily="34" charset="0"/>
              </a:rPr>
              <a:t>*11x`0 squares – 32ftx16 ft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u="none" strike="noStrike" baseline="0" dirty="0">
              <a:solidFill>
                <a:srgbClr val="000000"/>
              </a:solidFill>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u="none" strike="noStrike" baseline="0" dirty="0">
              <a:solidFill>
                <a:srgbClr val="000000"/>
              </a:solidFill>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u="none" strike="noStrike" baseline="0" dirty="0">
              <a:solidFill>
                <a:srgbClr val="000000"/>
              </a:solidFill>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baseline="0" dirty="0">
                <a:solidFill>
                  <a:srgbClr val="000000"/>
                </a:solidFill>
                <a:latin typeface="Calibri" panose="020F0502020204030204" pitchFamily="34" charset="0"/>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baseline="0" dirty="0">
                <a:solidFill>
                  <a:srgbClr val="000000"/>
                </a:solidFill>
                <a:latin typeface="Calibri" panose="020F0502020204030204" pitchFamily="34" charset="0"/>
              </a:rPr>
              <a:t>including samples collected from on and around patient properties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u="none" strike="noStrike" baseline="0" dirty="0">
              <a:solidFill>
                <a:srgbClr val="000000"/>
              </a:solidFill>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baseline="0" dirty="0">
                <a:solidFill>
                  <a:srgbClr val="000000"/>
                </a:solidFill>
                <a:latin typeface="Calibri" panose="020F0502020204030204" pitchFamily="34" charset="0"/>
              </a:rPr>
              <a:t>Working in teams of 2:</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u="none" strike="noStrike" baseline="0" dirty="0">
              <a:solidFill>
                <a:srgbClr val="000000"/>
              </a:solidFill>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baseline="0" dirty="0">
                <a:solidFill>
                  <a:srgbClr val="000000"/>
                </a:solidFill>
                <a:latin typeface="Calibri" panose="020F0502020204030204" pitchFamily="34" charset="0"/>
              </a:rPr>
              <a:t>Day 1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u="none" strike="noStrike" baseline="0" dirty="0">
              <a:solidFill>
                <a:srgbClr val="000000"/>
              </a:solidFill>
              <a:latin typeface="Calibri" panose="020F0502020204030204" pitchFamily="34" charset="0"/>
            </a:endParaRPr>
          </a:p>
          <a:p>
            <a:pPr marL="0" indent="0">
              <a:buFont typeface="Wingdings" panose="05000000000000000000" pitchFamily="2" charset="2"/>
              <a:buNone/>
            </a:pPr>
            <a:r>
              <a:rPr lang="en-US" sz="8000" dirty="0"/>
              <a:t>Total number of environmental samples: 156</a:t>
            </a:r>
          </a:p>
          <a:p>
            <a:pPr marL="1538288" lvl="2" indent="-1143000"/>
            <a:r>
              <a:rPr lang="en-US" sz="6400" dirty="0">
                <a:solidFill>
                  <a:srgbClr val="016A70"/>
                </a:solidFill>
              </a:rPr>
              <a:t>Soil: </a:t>
            </a:r>
            <a:r>
              <a:rPr lang="en-US" sz="5600" dirty="0">
                <a:solidFill>
                  <a:srgbClr val="016A70"/>
                </a:solidFill>
              </a:rPr>
              <a:t>114 (grid, front and back yard): </a:t>
            </a:r>
            <a:r>
              <a:rPr lang="en-US" sz="6400" dirty="0">
                <a:solidFill>
                  <a:srgbClr val="016A70"/>
                </a:solidFill>
              </a:rPr>
              <a:t>Water: 7 1 L (tap and well), 2 ultrafilters from pumphouse</a:t>
            </a:r>
          </a:p>
          <a:p>
            <a:pPr marL="1538288" lvl="2" indent="-1143000"/>
            <a:r>
              <a:rPr lang="en-US" sz="6400" dirty="0">
                <a:solidFill>
                  <a:srgbClr val="016A70"/>
                </a:solidFill>
              </a:rPr>
              <a:t>Sediment: 1 (from pump house)</a:t>
            </a:r>
          </a:p>
          <a:p>
            <a:pPr marL="1538288" lvl="2" indent="-1143000"/>
            <a:r>
              <a:rPr lang="en-US" sz="6400" dirty="0">
                <a:solidFill>
                  <a:srgbClr val="016A70"/>
                </a:solidFill>
              </a:rPr>
              <a:t>Swab: 32 (work gear from </a:t>
            </a:r>
            <a:r>
              <a:rPr lang="en-US" sz="6400" dirty="0" err="1">
                <a:solidFill>
                  <a:srgbClr val="016A70"/>
                </a:solidFill>
              </a:rPr>
              <a:t>Ingall’s</a:t>
            </a:r>
            <a:r>
              <a:rPr lang="en-US" sz="6400" dirty="0">
                <a:solidFill>
                  <a:srgbClr val="016A70"/>
                </a:solidFill>
              </a:rPr>
              <a:t>, shower and drains inside house)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u="none" strike="noStrike" baseline="0" dirty="0">
              <a:solidFill>
                <a:srgbClr val="000000"/>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72B4F0-76E7-48FB-BFEC-FE69992D86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90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a:t>
            </a:fld>
            <a:endParaRPr lang="en-US"/>
          </a:p>
        </p:txBody>
      </p:sp>
    </p:spTree>
    <p:extLst>
      <p:ext uri="{BB962C8B-B14F-4D97-AF65-F5344CB8AC3E}">
        <p14:creationId xmlns:p14="http://schemas.microsoft.com/office/powerpoint/2010/main" val="2356235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solidFill>
                  <a:srgbClr val="016A70"/>
                </a:solidFill>
              </a:rPr>
              <a:t>High volume water filtra2 ultrafilters – 240 L of water over 1 hour at 4L/min.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a:solidFill>
                <a:srgbClr val="016A70"/>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solidFill>
                  <a:srgbClr val="016A70"/>
                </a:solidFill>
              </a:rPr>
              <a:t>Sediment: 1 (from pump house)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a:solidFill>
                <a:srgbClr val="016A70"/>
              </a:solidFill>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72B4F0-76E7-48FB-BFEC-FE69992D86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847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Day 2: Pascagoula River Wetland Area </a:t>
            </a:r>
          </a:p>
          <a:p>
            <a:r>
              <a:rPr lang="en-US"/>
              <a:t>Date: 3/21/2023</a:t>
            </a:r>
          </a:p>
          <a:p>
            <a:r>
              <a:rPr lang="en-US"/>
              <a:t>Total number of samples: 59</a:t>
            </a:r>
          </a:p>
          <a:p>
            <a:pPr marL="571500" indent="-571500">
              <a:buFontTx/>
              <a:buChar char="-"/>
            </a:pPr>
            <a:r>
              <a:rPr lang="en-US">
                <a:solidFill>
                  <a:srgbClr val="016A70"/>
                </a:solidFill>
              </a:rPr>
              <a:t>22 soil</a:t>
            </a:r>
          </a:p>
          <a:p>
            <a:pPr marL="571500" indent="-571500">
              <a:buFontTx/>
              <a:buChar char="-"/>
            </a:pPr>
            <a:r>
              <a:rPr lang="en-US">
                <a:solidFill>
                  <a:srgbClr val="016A70"/>
                </a:solidFill>
              </a:rPr>
              <a:t>19 river bed sediment</a:t>
            </a:r>
          </a:p>
          <a:p>
            <a:pPr marL="571500" indent="-571500">
              <a:buFontTx/>
              <a:buChar char="-"/>
            </a:pPr>
            <a:r>
              <a:rPr lang="en-US">
                <a:solidFill>
                  <a:srgbClr val="016A70"/>
                </a:solidFill>
              </a:rPr>
              <a:t>18 river water  </a:t>
            </a:r>
          </a:p>
          <a:p>
            <a:endParaRPr lang="en-US"/>
          </a:p>
          <a:p>
            <a:r>
              <a:rPr lang="en-US"/>
              <a:t>Every x miles***** </a:t>
            </a:r>
          </a:p>
          <a:p>
            <a:r>
              <a:rPr lang="en-US" err="1"/>
              <a:t>ph</a:t>
            </a:r>
            <a:r>
              <a:rPr lang="en-US"/>
              <a:t> and Salinity were taken</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27</a:t>
            </a:fld>
            <a:endParaRPr lang="en-US"/>
          </a:p>
        </p:txBody>
      </p:sp>
    </p:spTree>
    <p:extLst>
      <p:ext uri="{BB962C8B-B14F-4D97-AF65-F5344CB8AC3E}">
        <p14:creationId xmlns:p14="http://schemas.microsoft.com/office/powerpoint/2010/main" val="2909181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Site 3: Davis Bayou Area gulf Islands National Seashore, Old Shell Landing Road</a:t>
            </a:r>
          </a:p>
          <a:p>
            <a:r>
              <a:rPr lang="en-US"/>
              <a:t>Date: 3/22/2023</a:t>
            </a:r>
          </a:p>
          <a:p>
            <a:r>
              <a:rPr lang="en-US"/>
              <a:t>Total number of samples: 64</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28</a:t>
            </a:fld>
            <a:endParaRPr lang="en-US"/>
          </a:p>
        </p:txBody>
      </p:sp>
    </p:spTree>
    <p:extLst>
      <p:ext uri="{BB962C8B-B14F-4D97-AF65-F5344CB8AC3E}">
        <p14:creationId xmlns:p14="http://schemas.microsoft.com/office/powerpoint/2010/main" val="1504482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Looks at </a:t>
            </a:r>
            <a:r>
              <a:rPr lang="en-US" err="1"/>
              <a:t>gps</a:t>
            </a:r>
            <a:r>
              <a:rPr lang="en-US"/>
              <a:t> before – identified retention ponds front and back of </a:t>
            </a:r>
            <a:r>
              <a:rPr lang="en-US" err="1"/>
              <a:t>subdision</a:t>
            </a:r>
            <a:r>
              <a:rPr lang="en-US"/>
              <a:t> </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29</a:t>
            </a:fld>
            <a:endParaRPr lang="en-US"/>
          </a:p>
        </p:txBody>
      </p:sp>
    </p:spTree>
    <p:extLst>
      <p:ext uri="{BB962C8B-B14F-4D97-AF65-F5344CB8AC3E}">
        <p14:creationId xmlns:p14="http://schemas.microsoft.com/office/powerpoint/2010/main" val="187746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30</a:t>
            </a:fld>
            <a:endParaRPr lang="en-US"/>
          </a:p>
        </p:txBody>
      </p:sp>
    </p:spTree>
    <p:extLst>
      <p:ext uri="{BB962C8B-B14F-4D97-AF65-F5344CB8AC3E}">
        <p14:creationId xmlns:p14="http://schemas.microsoft.com/office/powerpoint/2010/main" val="1480821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received remnant serum samples from a commercial laboratory covering the 6 counties of the MS Gulf Coast to look at seroprevalence in the area – the testing for that is ongoing.  We are also collaborating with a university (NAU) to do further environmental testing in the area – they are in the process of collecting and testing those samples.  </a:t>
            </a:r>
          </a:p>
          <a:p>
            <a:endParaRPr lang="en-US" dirty="0"/>
          </a:p>
          <a:p>
            <a:r>
              <a:rPr lang="en-US" dirty="0"/>
              <a:t>I’d also like to highlight partnership we already have with MSU that we hope to continue to build.  Dr Erick Sparks in the MSU Coastal Extension Program and his team were a huge help during the second round of sampling in MS in 2023 (he even provided the boat!). We have been talking to Dr Holley </a:t>
            </a:r>
            <a:r>
              <a:rPr lang="en-US" dirty="0" err="1"/>
              <a:t>Muraco</a:t>
            </a:r>
            <a:r>
              <a:rPr lang="en-US" dirty="0"/>
              <a:t> in MSU’s Coastal One Health Program about potential collaborations with her work in the local stranding program.  Holley is hoping to incorporate </a:t>
            </a:r>
            <a:r>
              <a:rPr lang="en-US" dirty="0" err="1"/>
              <a:t>meliodosis</a:t>
            </a:r>
            <a:r>
              <a:rPr lang="en-US" dirty="0"/>
              <a:t> testing on stranded marine mammal samples they receive in the future. </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31</a:t>
            </a:fld>
            <a:endParaRPr lang="en-US"/>
          </a:p>
        </p:txBody>
      </p:sp>
    </p:spTree>
    <p:extLst>
      <p:ext uri="{BB962C8B-B14F-4D97-AF65-F5344CB8AC3E}">
        <p14:creationId xmlns:p14="http://schemas.microsoft.com/office/powerpoint/2010/main" val="1620894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By way of background, I’m going to speak for a few minutes about </a:t>
            </a:r>
          </a:p>
          <a:p>
            <a:pPr marL="171450" indent="-171450">
              <a:buFont typeface="Arial" panose="020B0604020202020204" pitchFamily="34" charset="0"/>
              <a:buChar char="•"/>
            </a:pPr>
            <a:r>
              <a:rPr lang="en-US" dirty="0"/>
              <a:t>bacterial classification for the </a:t>
            </a:r>
            <a:r>
              <a:rPr lang="en-US" i="1" dirty="0"/>
              <a:t>Bacillus cereus </a:t>
            </a:r>
            <a:r>
              <a:rPr lang="en-US" dirty="0"/>
              <a:t>Group, normal resistance patterns for these bacteria</a:t>
            </a:r>
          </a:p>
          <a:p>
            <a:pPr marL="171450" indent="-171450">
              <a:buFont typeface="Arial" panose="020B0604020202020204" pitchFamily="34" charset="0"/>
              <a:buChar char="•"/>
            </a:pPr>
            <a:r>
              <a:rPr lang="en-US" dirty="0"/>
              <a:t>then I’ll talk about the special susceptibility that welders appear to have to infections from this organism,</a:t>
            </a:r>
          </a:p>
          <a:p>
            <a:pPr marL="171450" indent="-171450">
              <a:buFont typeface="Arial" panose="020B0604020202020204" pitchFamily="34" charset="0"/>
              <a:buChar char="•"/>
            </a:pPr>
            <a:r>
              <a:rPr lang="en-US" dirty="0"/>
              <a:t>Devote a couple of slides to leukemoid reactions</a:t>
            </a:r>
          </a:p>
          <a:p>
            <a:pPr marL="171450" indent="-171450">
              <a:buFont typeface="Arial" panose="020B0604020202020204" pitchFamily="34" charset="0"/>
              <a:buChar char="•"/>
            </a:pPr>
            <a:r>
              <a:rPr lang="en-US" dirty="0"/>
              <a:t>And provide some info about the monoclonal antitoxin raxibacumab and about serious adverse events that have been noted with other antitoxins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32</a:t>
            </a:fld>
            <a:endParaRPr lang="en-US"/>
          </a:p>
        </p:txBody>
      </p:sp>
    </p:spTree>
    <p:extLst>
      <p:ext uri="{BB962C8B-B14F-4D97-AF65-F5344CB8AC3E}">
        <p14:creationId xmlns:p14="http://schemas.microsoft.com/office/powerpoint/2010/main" val="1547139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695325"/>
            <a:ext cx="3168650" cy="1782763"/>
          </a:xfrm>
        </p:spPr>
      </p:sp>
      <p:sp>
        <p:nvSpPr>
          <p:cNvPr id="3" name="Notes Placeholder 2"/>
          <p:cNvSpPr>
            <a:spLocks noGrp="1"/>
          </p:cNvSpPr>
          <p:nvPr>
            <p:ph type="body" idx="1"/>
          </p:nvPr>
        </p:nvSpPr>
        <p:spPr/>
        <p:txBody>
          <a:bodyPr>
            <a:normAutofit/>
          </a:bodyPr>
          <a:lstStyle/>
          <a:p>
            <a:r>
              <a:rPr lang="en-US" dirty="0"/>
              <a:t>On May 1</a:t>
            </a:r>
            <a:r>
              <a:rPr lang="en-US" baseline="30000" dirty="0"/>
              <a:t>st</a:t>
            </a:r>
            <a:r>
              <a:rPr lang="en-US" dirty="0"/>
              <a:t>, 2020, the Mississippi LRN notified the Bacterial Special Pathogens Branch about a human </a:t>
            </a:r>
            <a:r>
              <a:rPr lang="en-US" i="1" dirty="0"/>
              <a:t>Bacillus </a:t>
            </a:r>
            <a:r>
              <a:rPr lang="en-US" i="0" dirty="0"/>
              <a:t>species isolate from a critically ill ICU patient that was positive on one of the </a:t>
            </a:r>
            <a:r>
              <a:rPr lang="en-US" i="1" dirty="0"/>
              <a:t>B. anthracis </a:t>
            </a:r>
            <a:r>
              <a:rPr lang="en-US" i="0" dirty="0"/>
              <a:t>real-time PCR targets.</a:t>
            </a:r>
          </a:p>
          <a:p>
            <a:endParaRPr lang="en-US" i="0" dirty="0"/>
          </a:p>
          <a:p>
            <a:r>
              <a:rPr lang="en-US" i="0" dirty="0"/>
              <a:t>It was positive for the pXO1 plasmid, but negative for pXO2 and the chromosome, indicating it was not </a:t>
            </a:r>
            <a:r>
              <a:rPr lang="en-US" i="1" dirty="0"/>
              <a:t>B. anthracis</a:t>
            </a:r>
            <a:r>
              <a:rPr lang="en-US" i="0" dirty="0"/>
              <a:t>.</a:t>
            </a:r>
          </a:p>
          <a:p>
            <a:endParaRPr lang="en-US" i="0" dirty="0"/>
          </a:p>
          <a:p>
            <a:r>
              <a:rPr lang="en-US" i="0" dirty="0"/>
              <a:t>The pXO1 genes encode the anthrax toxins: the protective antigen, lethal factor, and edema factor.</a:t>
            </a:r>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33</a:t>
            </a:fld>
            <a:endParaRPr lang="en-US"/>
          </a:p>
        </p:txBody>
      </p:sp>
    </p:spTree>
    <p:extLst>
      <p:ext uri="{BB962C8B-B14F-4D97-AF65-F5344CB8AC3E}">
        <p14:creationId xmlns:p14="http://schemas.microsoft.com/office/powerpoint/2010/main" val="122555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Here is a brief overview of the cycle of anthrax infection.</a:t>
            </a:r>
          </a:p>
          <a:p>
            <a:endParaRPr lang="en-US" dirty="0"/>
          </a:p>
          <a:p>
            <a:r>
              <a:rPr lang="en-US" dirty="0"/>
              <a:t>Herbivores ingest spores when grazing or browsing vegetation or drinking contaminated water. The incubation period in livestock is typically 3 to 7 days, but can range from 1 to 14 days. </a:t>
            </a:r>
          </a:p>
          <a:p>
            <a:endParaRPr lang="en-US" dirty="0"/>
          </a:p>
          <a:p>
            <a:r>
              <a:rPr lang="en-US" dirty="0"/>
              <a:t>Infection results in rapid death with massive terminal bacteremia. Vegetative bacilli are shed in blood and discharges or when scavengers open carcasses exposing vegetative cells to the environment. Sporulation occurs when bacilli are released into nutrient depleted environments.</a:t>
            </a:r>
          </a:p>
          <a:p>
            <a:endParaRPr lang="en-US" dirty="0"/>
          </a:p>
          <a:p>
            <a:r>
              <a:rPr lang="en-US" dirty="0"/>
              <a:t>Certain soil conditions favor spore survival, such as a pH &gt; 6.0, and high calcium, moisture, and high organic matter content. Rain concentrates spore-containing soil into low-lying areas and surface waters. Spores are also hydrophobic and can float from groundwater to soil surfaces. Spores cling to roots and vegetation where they are ingested by grazing animals starting the cycle again.</a:t>
            </a:r>
          </a:p>
          <a:p>
            <a:endParaRPr lang="en-US" dirty="0"/>
          </a:p>
          <a:p>
            <a:r>
              <a:rPr lang="en-US" dirty="0"/>
              <a:t>Biting flies may serve as mechanical vectors.</a:t>
            </a:r>
          </a:p>
          <a:p>
            <a:endParaRPr lang="en-US" dirty="0"/>
          </a:p>
          <a:p>
            <a:r>
              <a:rPr lang="en-US" dirty="0"/>
              <a:t>Humans are secondary infected by coming in contact with infected animals or consuming infected meat. </a:t>
            </a:r>
          </a:p>
        </p:txBody>
      </p:sp>
      <p:sp>
        <p:nvSpPr>
          <p:cNvPr id="4" name="Slide Number Placeholder 3"/>
          <p:cNvSpPr>
            <a:spLocks noGrp="1"/>
          </p:cNvSpPr>
          <p:nvPr>
            <p:ph type="sldNum" sz="quarter" idx="10"/>
          </p:nvPr>
        </p:nvSpPr>
        <p:spPr/>
        <p:txBody>
          <a:bodyPr/>
          <a:lstStyle/>
          <a:p>
            <a:fld id="{7E82054C-5FFB-4925-88B8-34BFE44764D6}" type="slidenum">
              <a:rPr lang="en-US" smtClean="0"/>
              <a:pPr/>
              <a:t>34</a:t>
            </a:fld>
            <a:endParaRPr lang="en-US" dirty="0"/>
          </a:p>
        </p:txBody>
      </p:sp>
    </p:spTree>
    <p:extLst>
      <p:ext uri="{BB962C8B-B14F-4D97-AF65-F5344CB8AC3E}">
        <p14:creationId xmlns:p14="http://schemas.microsoft.com/office/powerpoint/2010/main" val="4062128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695325"/>
            <a:ext cx="3168650" cy="1782763"/>
          </a:xfrm>
        </p:spPr>
      </p:sp>
      <p:sp>
        <p:nvSpPr>
          <p:cNvPr id="3" name="Notes Placeholder 2"/>
          <p:cNvSpPr>
            <a:spLocks noGrp="1"/>
          </p:cNvSpPr>
          <p:nvPr>
            <p:ph type="body" idx="1"/>
          </p:nvPr>
        </p:nvSpPr>
        <p:spPr/>
        <p:txBody>
          <a:bodyPr/>
          <a:lstStyle/>
          <a:p>
            <a:r>
              <a:rPr lang="en-US" dirty="0"/>
              <a:t>There are </a:t>
            </a:r>
            <a:r>
              <a:rPr lang="en-US"/>
              <a:t>only 6 </a:t>
            </a:r>
            <a:r>
              <a:rPr lang="en-US" dirty="0"/>
              <a:t>previously known cases of </a:t>
            </a:r>
            <a:r>
              <a:rPr lang="en-US" sz="1200" dirty="0">
                <a:solidFill>
                  <a:srgbClr val="808080"/>
                </a:solidFill>
                <a:latin typeface="Avenir Next LT W04 Regular" panose="020B0503020202020204" pitchFamily="34" charset="0"/>
              </a:rPr>
              <a:t>inhalation anthrax-like illness associated with a </a:t>
            </a:r>
            <a:r>
              <a:rPr lang="en-US" sz="1200" i="1" dirty="0">
                <a:solidFill>
                  <a:srgbClr val="808080"/>
                </a:solidFill>
                <a:latin typeface="Avenir Next LT W04 Regular" panose="020B0503020202020204" pitchFamily="34" charset="0"/>
              </a:rPr>
              <a:t>B. cereus</a:t>
            </a:r>
            <a:r>
              <a:rPr lang="en-US" sz="1200" dirty="0">
                <a:solidFill>
                  <a:srgbClr val="808080"/>
                </a:solidFill>
                <a:latin typeface="Avenir Next LT W04 Regular" panose="020B0503020202020204" pitchFamily="34" charset="0"/>
              </a:rPr>
              <a:t>-like organism hosting pXO1</a:t>
            </a:r>
            <a:r>
              <a:rPr lang="en-US" i="0" dirty="0"/>
              <a:t>, ranging from 1994 to 2011.</a:t>
            </a:r>
            <a:endParaRPr lang="en-US" dirty="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35</a:t>
            </a:fld>
            <a:endParaRPr lang="en-US"/>
          </a:p>
        </p:txBody>
      </p:sp>
    </p:spTree>
    <p:extLst>
      <p:ext uri="{BB962C8B-B14F-4D97-AF65-F5344CB8AC3E}">
        <p14:creationId xmlns:p14="http://schemas.microsoft.com/office/powerpoint/2010/main" val="4198820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algn="l"/>
            <a:endParaRPr lang="en-US" sz="2800" b="0" i="0" dirty="0">
              <a:solidFill>
                <a:srgbClr val="000000"/>
              </a:solidFill>
              <a:effectLst/>
              <a:latin typeface="Calibri" panose="020F0502020204030204" pitchFamily="34" charset="0"/>
              <a:cs typeface="Times New Roman" panose="02020603050405020304" pitchFamily="18" charset="0"/>
            </a:endParaRPr>
          </a:p>
          <a:p>
            <a:pPr algn="l"/>
            <a:r>
              <a:rPr lang="en-US" sz="2800" b="0" i="0" dirty="0">
                <a:solidFill>
                  <a:srgbClr val="000000"/>
                </a:solidFill>
                <a:effectLst/>
                <a:latin typeface="Open Sans" panose="020B0606030504020204" pitchFamily="34" charset="0"/>
              </a:rPr>
              <a:t>Person to person transmission is extremely rare and has only been documented twice. For the majority of cases, symptoms occur 1-21 days from exposure. With a high inoculum, symptoms can develop in just a few hours of exposure. In about 5% of cases, symptoms can develop well past this 21-day window, months to years following exposure and are classified as latent-activated infections.</a:t>
            </a:r>
            <a:endParaRPr lang="en-US" sz="2800" b="0" i="0" u="none" strike="noStrike" baseline="0" dirty="0">
              <a:solidFill>
                <a:srgbClr val="000000"/>
              </a:solidFill>
              <a:effectLst/>
              <a:latin typeface="Open Sans" panose="020B0606030504020204" pitchFamily="34" charset="0"/>
            </a:endParaRPr>
          </a:p>
          <a:p>
            <a:pPr algn="l"/>
            <a:endParaRPr lang="en-US" sz="2800" b="0" i="0" u="none" strike="noStrike" baseline="0" dirty="0">
              <a:solidFill>
                <a:srgbClr val="000000"/>
              </a:solidFill>
              <a:effectLst/>
              <a:latin typeface="Open Sans" panose="020B0606030504020204" pitchFamily="34" charset="0"/>
            </a:endParaRPr>
          </a:p>
          <a:p>
            <a:pPr algn="l"/>
            <a:r>
              <a:rPr lang="en-US" sz="2800" b="0" i="0" u="none" strike="noStrike" baseline="0" dirty="0">
                <a:solidFill>
                  <a:srgbClr val="000000"/>
                </a:solidFill>
                <a:effectLst/>
                <a:latin typeface="Open Sans" panose="020B0606030504020204" pitchFamily="34" charset="0"/>
              </a:rPr>
              <a:t>You may have heard of the …..</a:t>
            </a:r>
          </a:p>
          <a:p>
            <a:pPr algn="l"/>
            <a:r>
              <a:rPr lang="en-US" sz="2800" b="0" i="0" u="none" strike="noStrike" baseline="0" dirty="0">
                <a:solidFill>
                  <a:srgbClr val="000000"/>
                </a:solidFill>
                <a:effectLst/>
                <a:latin typeface="Open Sans" panose="020B0606030504020204" pitchFamily="34" charset="0"/>
              </a:rPr>
              <a:t>*In the U.S. we have seen melioidosis in Vietnam veterans who were exposed to </a:t>
            </a:r>
            <a:r>
              <a:rPr lang="en-US" sz="2800" b="0" i="1" u="none" strike="noStrike" baseline="0" dirty="0">
                <a:solidFill>
                  <a:srgbClr val="000000"/>
                </a:solidFill>
                <a:effectLst/>
                <a:latin typeface="Open Sans" panose="020B0606030504020204" pitchFamily="34" charset="0"/>
              </a:rPr>
              <a:t>b </a:t>
            </a:r>
            <a:r>
              <a:rPr lang="en-US" sz="2800" b="0" i="1" u="none" strike="noStrike" baseline="0" dirty="0" err="1">
                <a:solidFill>
                  <a:srgbClr val="000000"/>
                </a:solidFill>
                <a:effectLst/>
                <a:latin typeface="Open Sans" panose="020B0606030504020204" pitchFamily="34" charset="0"/>
              </a:rPr>
              <a:t>pseudomallei</a:t>
            </a:r>
            <a:r>
              <a:rPr lang="en-US" sz="2800" b="0" i="1" u="none" strike="noStrike" baseline="0" dirty="0">
                <a:solidFill>
                  <a:srgbClr val="000000"/>
                </a:solidFill>
                <a:effectLst/>
                <a:latin typeface="Open Sans" panose="020B0606030504020204" pitchFamily="34" charset="0"/>
              </a:rPr>
              <a:t> </a:t>
            </a:r>
            <a:r>
              <a:rPr lang="en-US" sz="2800" b="0" i="0" u="none" strike="noStrike" baseline="0" dirty="0">
                <a:solidFill>
                  <a:srgbClr val="000000"/>
                </a:solidFill>
                <a:effectLst/>
                <a:latin typeface="Open Sans" panose="020B0606030504020204" pitchFamily="34" charset="0"/>
              </a:rPr>
              <a:t>in the environment during the war in Vietnam and develop melioidosis many decades later. </a:t>
            </a:r>
            <a:endParaRPr lang="en-US" sz="2800" b="1" i="0" dirty="0">
              <a:solidFill>
                <a:srgbClr val="000000"/>
              </a:solidFill>
              <a:effectLst/>
              <a:latin typeface="Open Sans" panose="020B0606030504020204" pitchFamily="34" charset="0"/>
            </a:endParaRPr>
          </a:p>
          <a:p>
            <a:pPr lvl="1"/>
            <a:endParaRPr lang="en-US" sz="2800" b="0" i="0" u="none" strike="noStrike" baseline="0" dirty="0">
              <a:solidFill>
                <a:srgbClr val="2E2E2E"/>
              </a:solidFill>
              <a:effectLst/>
              <a:latin typeface="NexusSerif"/>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18658C-24AE-41F1-8C1D-ABD8D9CA83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500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695325"/>
            <a:ext cx="3168650" cy="1782763"/>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Although there appears to be a strong connection to welding, little is known about how welders become exposed to this bacteria, which we believe is found naturally in soil and dust, and what role their host factors play.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Is there a contaminated product used during welding or metalworking?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the equipment used generate excessive dust clouds, which can kick up these bacteria naturally residing in the soil?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Does long-term exposure to fumes from welding and metal grinding make workers particularly susceptible to </a:t>
            </a:r>
            <a:r>
              <a:rPr lang="en-US" sz="1200" i="1" kern="1200" dirty="0">
                <a:solidFill>
                  <a:schemeClr val="tx1"/>
                </a:solidFill>
                <a:effectLst/>
                <a:latin typeface="+mn-lt"/>
                <a:ea typeface="+mn-ea"/>
                <a:cs typeface="+mn-cs"/>
              </a:rPr>
              <a:t>B. tropicus </a:t>
            </a:r>
            <a:r>
              <a:rPr lang="en-US" sz="1200" i="0" kern="1200" dirty="0">
                <a:solidFill>
                  <a:schemeClr val="tx1"/>
                </a:solidFill>
                <a:effectLst/>
                <a:latin typeface="+mn-lt"/>
                <a:ea typeface="+mn-ea"/>
                <a:cs typeface="+mn-cs"/>
              </a:rPr>
              <a:t>with pXO1</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lastly, why are the only known cases from Texas and Louisiana – is there a difference in the type of welding operations in the Gulf coast states, or is that simply part of the natural geographic range of these bacteria?</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36</a:t>
            </a:fld>
            <a:endParaRPr lang="en-US"/>
          </a:p>
        </p:txBody>
      </p:sp>
    </p:spTree>
    <p:extLst>
      <p:ext uri="{BB962C8B-B14F-4D97-AF65-F5344CB8AC3E}">
        <p14:creationId xmlns:p14="http://schemas.microsoft.com/office/powerpoint/2010/main" val="1081041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695325"/>
            <a:ext cx="3168650" cy="1782763"/>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Mississippi, we collected 35 environmental samples around the patient’s home, including soil samples from the vegetable garden he planted and soil and swabs of the storage trailer and the lumber that was removed from it. Additionally, we collected 18 samples from items connected to his work, including his work boots, two pairs of jeans, a lunch cooler, and the floorboards of his truck.</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37</a:t>
            </a:fld>
            <a:endParaRPr lang="en-US"/>
          </a:p>
        </p:txBody>
      </p:sp>
    </p:spTree>
    <p:extLst>
      <p:ext uri="{BB962C8B-B14F-4D97-AF65-F5344CB8AC3E}">
        <p14:creationId xmlns:p14="http://schemas.microsoft.com/office/powerpoint/2010/main" val="1035358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695325"/>
            <a:ext cx="3168650" cy="1782763"/>
          </a:xfrm>
        </p:spPr>
      </p:sp>
      <p:sp>
        <p:nvSpPr>
          <p:cNvPr id="3" name="Notes Placeholder 2"/>
          <p:cNvSpPr>
            <a:spLocks noGrp="1"/>
          </p:cNvSpPr>
          <p:nvPr>
            <p:ph type="body" idx="1"/>
          </p:nvPr>
        </p:nvSpPr>
        <p:spPr/>
        <p:txBody>
          <a:bodyPr/>
          <a:lstStyle/>
          <a:p>
            <a:r>
              <a:rPr lang="en-US" dirty="0"/>
              <a:t>As these worksite samples will later become a major piece to the investigation, I will provide a brief overview of our sampling scheme. Here is a satellite image of the oil tank site where the patient worked as a welder.</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38</a:t>
            </a:fld>
            <a:endParaRPr lang="en-US"/>
          </a:p>
        </p:txBody>
      </p:sp>
    </p:spTree>
    <p:extLst>
      <p:ext uri="{BB962C8B-B14F-4D97-AF65-F5344CB8AC3E}">
        <p14:creationId xmlns:p14="http://schemas.microsoft.com/office/powerpoint/2010/main" val="4134056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695325"/>
            <a:ext cx="3168650" cy="1782763"/>
          </a:xfrm>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All samples have been tested and 14 were PCR-positive, all from the worksite in Louisiana or work-related clothing and gear the patient had at home. Additionally, 4 worksite samples were inconclusive as only the first extraction was positive. Let’s take a look at where the positive and inconclusive samples were collected.</a:t>
            </a:r>
            <a:endParaRPr lang="en-US" sz="1200" dirty="0">
              <a:solidFill>
                <a:srgbClr val="000000"/>
              </a:solidFill>
              <a:latin typeface="Avenir Next LT W04 Regular" panose="020B0503020202020204" pitchFamily="34" charset="0"/>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39</a:t>
            </a:fld>
            <a:endParaRPr lang="en-US"/>
          </a:p>
        </p:txBody>
      </p:sp>
    </p:spTree>
    <p:extLst>
      <p:ext uri="{BB962C8B-B14F-4D97-AF65-F5344CB8AC3E}">
        <p14:creationId xmlns:p14="http://schemas.microsoft.com/office/powerpoint/2010/main" val="3215854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695325"/>
            <a:ext cx="3168650" cy="1782763"/>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One of the PCR-positive samples collected in front of the oil tank access door has been successfully cultured, and it is a genetic match to the patient’s isolate. Looking at the SNP phylogeny, the two isolates are clonal.</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40</a:t>
            </a:fld>
            <a:endParaRPr lang="en-US"/>
          </a:p>
        </p:txBody>
      </p:sp>
    </p:spTree>
    <p:extLst>
      <p:ext uri="{BB962C8B-B14F-4D97-AF65-F5344CB8AC3E}">
        <p14:creationId xmlns:p14="http://schemas.microsoft.com/office/powerpoint/2010/main" val="199709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695325"/>
            <a:ext cx="3168650" cy="1782763"/>
          </a:xfrm>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latin typeface="Avenir Next LT W04 Regular" panose="020B0503020202020204" pitchFamily="34" charset="0"/>
              </a:rPr>
              <a:t>This investigation has raised a number of epidemiologic and clinical questions that have yet to be answered, but could be addressed through ecological niche modeling, observational studies, continued surveillance, and thorough investigations of future cases.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rgbClr val="000000"/>
              </a:solidFill>
              <a:latin typeface="Avenir Next LT W04 Regular" panose="020B0503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latin typeface="Avenir Next LT W04 Regular" panose="020B0503020202020204" pitchFamily="34" charset="0"/>
              </a:rPr>
              <a:t>Some of these questions include: What is the </a:t>
            </a:r>
            <a:r>
              <a:rPr lang="en-US" sz="1200" dirty="0">
                <a:solidFill>
                  <a:srgbClr val="138677"/>
                </a:solidFill>
                <a:latin typeface="Avenir Next LT W04 Regular" panose="020B0503020202020204" pitchFamily="34" charset="0"/>
              </a:rPr>
              <a:t>geographic range </a:t>
            </a:r>
            <a:r>
              <a:rPr lang="en-US" sz="1200" dirty="0">
                <a:solidFill>
                  <a:srgbClr val="000000"/>
                </a:solidFill>
                <a:latin typeface="Avenir Next LT W04 Regular" panose="020B0503020202020204" pitchFamily="34" charset="0"/>
              </a:rPr>
              <a:t>of </a:t>
            </a:r>
            <a:r>
              <a:rPr lang="en-US" sz="1200" i="1" dirty="0">
                <a:solidFill>
                  <a:srgbClr val="000000"/>
                </a:solidFill>
                <a:latin typeface="Avenir Next LT W04 Regular" panose="020B0503020202020204" pitchFamily="34" charset="0"/>
              </a:rPr>
              <a:t>B. tropicus </a:t>
            </a:r>
            <a:r>
              <a:rPr lang="en-US" sz="1200" dirty="0">
                <a:solidFill>
                  <a:srgbClr val="000000"/>
                </a:solidFill>
                <a:latin typeface="Avenir Next LT W04 Regular" panose="020B0503020202020204" pitchFamily="34" charset="0"/>
              </a:rPr>
              <a:t>with pXO1? Are </a:t>
            </a:r>
            <a:r>
              <a:rPr lang="en-US" sz="1200" dirty="0">
                <a:solidFill>
                  <a:srgbClr val="138677"/>
                </a:solidFill>
                <a:latin typeface="Avenir Next LT W04 Regular" panose="020B0503020202020204" pitchFamily="34" charset="0"/>
              </a:rPr>
              <a:t>others besides welders </a:t>
            </a:r>
            <a:r>
              <a:rPr lang="en-US" sz="1200" dirty="0">
                <a:solidFill>
                  <a:srgbClr val="000000"/>
                </a:solidFill>
                <a:latin typeface="Avenir Next LT W04 Regular" panose="020B0503020202020204" pitchFamily="34" charset="0"/>
              </a:rPr>
              <a:t>at risk for infection? What </a:t>
            </a:r>
            <a:r>
              <a:rPr lang="en-US" sz="1200" dirty="0">
                <a:solidFill>
                  <a:srgbClr val="138677"/>
                </a:solidFill>
                <a:latin typeface="Avenir Next LT W04 Regular" panose="020B0503020202020204" pitchFamily="34" charset="0"/>
              </a:rPr>
              <a:t>specific host factors </a:t>
            </a:r>
            <a:r>
              <a:rPr lang="en-US" sz="1200" dirty="0">
                <a:solidFill>
                  <a:srgbClr val="000000"/>
                </a:solidFill>
                <a:latin typeface="Avenir Next LT W04 Regular" panose="020B0503020202020204" pitchFamily="34" charset="0"/>
              </a:rPr>
              <a:t>put welders at greatest risk? What </a:t>
            </a:r>
            <a:r>
              <a:rPr lang="en-US" sz="1200" dirty="0">
                <a:solidFill>
                  <a:srgbClr val="138677"/>
                </a:solidFill>
                <a:latin typeface="Avenir Next LT W04 Regular" panose="020B0503020202020204" pitchFamily="34" charset="0"/>
              </a:rPr>
              <a:t>prevention strategies</a:t>
            </a:r>
            <a:r>
              <a:rPr lang="en-US" sz="1200" dirty="0">
                <a:solidFill>
                  <a:srgbClr val="000000"/>
                </a:solidFill>
                <a:latin typeface="Avenir Next LT W04 Regular" panose="020B0503020202020204" pitchFamily="34" charset="0"/>
              </a:rPr>
              <a:t> would be most effective in preventing future cases among high-risk individuals?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41</a:t>
            </a:fld>
            <a:endParaRPr lang="en-US"/>
          </a:p>
        </p:txBody>
      </p:sp>
    </p:spTree>
    <p:extLst>
      <p:ext uri="{BB962C8B-B14F-4D97-AF65-F5344CB8AC3E}">
        <p14:creationId xmlns:p14="http://schemas.microsoft.com/office/powerpoint/2010/main" val="276406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1064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By way of background, I’m going to speak for a few minutes about </a:t>
            </a:r>
          </a:p>
          <a:p>
            <a:pPr marL="171450" indent="-171450">
              <a:buFont typeface="Arial" panose="020B0604020202020204" pitchFamily="34" charset="0"/>
              <a:buChar char="•"/>
            </a:pPr>
            <a:r>
              <a:rPr lang="en-US" dirty="0"/>
              <a:t>bacterial classification for the </a:t>
            </a:r>
            <a:r>
              <a:rPr lang="en-US" i="1" dirty="0"/>
              <a:t>Bacillus cereus </a:t>
            </a:r>
            <a:r>
              <a:rPr lang="en-US" dirty="0"/>
              <a:t>Group, normal resistance patterns for these bacteria</a:t>
            </a:r>
          </a:p>
          <a:p>
            <a:pPr marL="171450" indent="-171450">
              <a:buFont typeface="Arial" panose="020B0604020202020204" pitchFamily="34" charset="0"/>
              <a:buChar char="•"/>
            </a:pPr>
            <a:r>
              <a:rPr lang="en-US" dirty="0"/>
              <a:t>then I’ll talk about the special susceptibility that welders appear to have to infections from this organism,</a:t>
            </a:r>
          </a:p>
          <a:p>
            <a:pPr marL="171450" indent="-171450">
              <a:buFont typeface="Arial" panose="020B0604020202020204" pitchFamily="34" charset="0"/>
              <a:buChar char="•"/>
            </a:pPr>
            <a:r>
              <a:rPr lang="en-US" dirty="0"/>
              <a:t>Devote a couple of slides to leukemoid reactions</a:t>
            </a:r>
          </a:p>
          <a:p>
            <a:pPr marL="171450" indent="-171450">
              <a:buFont typeface="Arial" panose="020B0604020202020204" pitchFamily="34" charset="0"/>
              <a:buChar char="•"/>
            </a:pPr>
            <a:r>
              <a:rPr lang="en-US" dirty="0"/>
              <a:t>And provide some info about the monoclonal antitoxin raxibacumab and about serious adverse events that have been noted with other antitoxins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43</a:t>
            </a:fld>
            <a:endParaRPr lang="en-US"/>
          </a:p>
        </p:txBody>
      </p:sp>
    </p:spTree>
    <p:extLst>
      <p:ext uri="{BB962C8B-B14F-4D97-AF65-F5344CB8AC3E}">
        <p14:creationId xmlns:p14="http://schemas.microsoft.com/office/powerpoint/2010/main" val="400442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b="1"/>
              <a:t>All samples </a:t>
            </a:r>
            <a:r>
              <a:rPr lang="en-US" sz="1200" b="1">
                <a:effectLst/>
                <a:latin typeface="Times New Roman" panose="02020603050405020304" pitchFamily="18" charset="0"/>
                <a:ea typeface="Calibri" panose="020F0502020204030204" pitchFamily="34" charset="0"/>
                <a:cs typeface="Arial" panose="020B0604020202020204" pitchFamily="34" charset="0"/>
              </a:rPr>
              <a:t>they were</a:t>
            </a:r>
            <a:r>
              <a:rPr lang="en-US" sz="1200" b="1">
                <a:effectLst/>
                <a:latin typeface="Times New Roman" panose="02020603050405020304" pitchFamily="18" charset="0"/>
                <a:ea typeface="Calibri" panose="020F0502020204030204" pitchFamily="34" charset="0"/>
              </a:rPr>
              <a:t> tested at CDC for </a:t>
            </a:r>
            <a:r>
              <a:rPr lang="en-US" sz="1200" b="1" i="1">
                <a:effectLst/>
                <a:latin typeface="Times New Roman" panose="02020603050405020304" pitchFamily="18" charset="0"/>
                <a:ea typeface="Calibri" panose="020F0502020204030204" pitchFamily="34" charset="0"/>
              </a:rPr>
              <a:t>B. pseudomallei </a:t>
            </a:r>
            <a:r>
              <a:rPr lang="en-US" sz="1200" b="1">
                <a:effectLst/>
                <a:latin typeface="Times New Roman" panose="02020603050405020304" pitchFamily="18" charset="0"/>
                <a:ea typeface="Calibri" panose="020F0502020204030204" pitchFamily="34" charset="0"/>
              </a:rPr>
              <a:t>by enrichment followed by PCR and culture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2247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Times New Roman" panose="02020603050405020304" pitchFamily="18" charset="0"/>
              </a:rPr>
              <a:t>Although pneumonia is the most common clinical presentation in adult patients, melioidosis can infect any organ of the body. </a:t>
            </a:r>
            <a:r>
              <a:rPr lang="en-US" sz="1200" b="0" i="0" dirty="0">
                <a:effectLst/>
                <a:latin typeface="Open Sans" panose="020B0606030504020204" pitchFamily="34" charset="0"/>
              </a:rPr>
              <a:t>Clinical manifestations vary widely from acute sepsis and pneumonia to chronic infection – to localize skin infection – to organ abscess to encephalomyelitis….with case fatality rates ranging from 10-50%. It has been dubbed as </a:t>
            </a:r>
            <a:r>
              <a:rPr lang="en-US" b="0" i="0" dirty="0">
                <a:solidFill>
                  <a:schemeClr val="accent2"/>
                </a:solidFill>
                <a:effectLst/>
                <a:latin typeface="Open Sans" panose="020B0606030504020204" pitchFamily="34" charset="0"/>
              </a:rPr>
              <a:t>the “great mimicker” of diseases as I can look like many other diseases, it most often is mistaken for TB.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Calibri" panose="020F0502020204030204" pitchFamily="34" charset="0"/>
            </a:endParaRPr>
          </a:p>
          <a:p>
            <a:pPr>
              <a:buClr>
                <a:srgbClr val="8E8D01"/>
              </a:buClr>
              <a:buFont typeface="Wingdings" panose="05000000000000000000" pitchFamily="2" charset="2"/>
              <a:buNone/>
            </a:pPr>
            <a:endParaRPr lang="en-US" dirty="0">
              <a:solidFill>
                <a:schemeClr val="tx1"/>
              </a:solidFill>
              <a:ea typeface="+mn-lt"/>
              <a:cs typeface="+mn-lt"/>
            </a:endParaRPr>
          </a:p>
          <a:p>
            <a:pPr>
              <a:buClr>
                <a:srgbClr val="8E8D01"/>
              </a:buClr>
              <a:buFont typeface="Wingdings" panose="05000000000000000000" pitchFamily="2" charset="2"/>
              <a:buNone/>
            </a:pPr>
            <a:endParaRPr lang="en-US" dirty="0">
              <a:solidFill>
                <a:schemeClr val="tx1"/>
              </a:solidFill>
              <a:ea typeface="+mn-lt"/>
              <a:cs typeface="+mn-lt"/>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45</a:t>
            </a:fld>
            <a:endParaRPr lang="en-US" dirty="0"/>
          </a:p>
        </p:txBody>
      </p:sp>
    </p:spTree>
    <p:extLst>
      <p:ext uri="{BB962C8B-B14F-4D97-AF65-F5344CB8AC3E}">
        <p14:creationId xmlns:p14="http://schemas.microsoft.com/office/powerpoint/2010/main" val="404006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dirty="0">
                <a:effectLst/>
                <a:latin typeface="Calibri" panose="020F0502020204030204" pitchFamily="34" charset="0"/>
                <a:ea typeface="Calibri" panose="020F0502020204030204" pitchFamily="34" charset="0"/>
                <a:cs typeface="Times New Roman" panose="02020603050405020304" pitchFamily="18" charset="0"/>
              </a:rPr>
              <a:t>Melioidosis is endemic to subtropical and tropical regions worldwide where </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B. pseudomallei </a:t>
            </a:r>
            <a:r>
              <a:rPr lang="en-US" sz="1200" b="1" i="0" dirty="0">
                <a:effectLst/>
                <a:latin typeface="Calibri" panose="020F0502020204030204" pitchFamily="34" charset="0"/>
                <a:ea typeface="Calibri" panose="020F0502020204030204" pitchFamily="34" charset="0"/>
                <a:cs typeface="Times New Roman" panose="02020603050405020304" pitchFamily="18" charset="0"/>
              </a:rPr>
              <a:t>is found naturally in the environment, in soil and fresh water.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i="0" dirty="0">
                <a:solidFill>
                  <a:srgbClr val="FFFFFF"/>
                </a:solidFill>
                <a:effectLst/>
                <a:latin typeface="BlinkMacSystemFont"/>
              </a:rPr>
              <a:t>Map:</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i="0" dirty="0">
              <a:solidFill>
                <a:srgbClr val="FFFFFF"/>
              </a:solidFill>
              <a:effectLst/>
              <a:latin typeface="BlinkMacSystemFon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i="0" dirty="0">
                <a:solidFill>
                  <a:srgbClr val="FFFFFF"/>
                </a:solidFill>
                <a:effectLst/>
                <a:latin typeface="BlinkMacSystemFont"/>
              </a:rPr>
              <a:t>Global evidence consensus and geographic locations of occurrence data from 1910 to 2014 </a:t>
            </a:r>
            <a:r>
              <a:rPr lang="en-US" b="0" i="0" dirty="0">
                <a:solidFill>
                  <a:srgbClr val="FFFFFF"/>
                </a:solidFill>
                <a:effectLst/>
                <a:latin typeface="BlinkMacSystemFont"/>
              </a:rPr>
              <a:t>Country coloring is based on evidence-based consensus with green representing a complete consensus on absence of </a:t>
            </a:r>
            <a:r>
              <a:rPr lang="en-US" b="0" i="1" dirty="0">
                <a:solidFill>
                  <a:srgbClr val="FFFFFF"/>
                </a:solidFill>
                <a:effectLst/>
                <a:latin typeface="BlinkMacSystemFont"/>
              </a:rPr>
              <a:t>B. pseudomallei</a:t>
            </a:r>
            <a:r>
              <a:rPr lang="en-US" b="0" i="0" dirty="0">
                <a:solidFill>
                  <a:srgbClr val="FFFFFF"/>
                </a:solidFill>
                <a:effectLst/>
                <a:latin typeface="BlinkMacSystemFont"/>
              </a:rPr>
              <a:t> and red a complete consensus on presence of </a:t>
            </a:r>
            <a:r>
              <a:rPr lang="en-US" b="0" i="1" dirty="0">
                <a:solidFill>
                  <a:srgbClr val="FFFFFF"/>
                </a:solidFill>
                <a:effectLst/>
                <a:latin typeface="BlinkMacSystemFont"/>
              </a:rPr>
              <a:t>B. pseudomallei</a:t>
            </a:r>
            <a:r>
              <a:rPr lang="en-US" b="0" i="0" dirty="0">
                <a:solidFill>
                  <a:srgbClr val="FFFFFF"/>
                </a:solidFill>
                <a:effectLst/>
                <a:latin typeface="BlinkMacSystemFont"/>
              </a:rPr>
              <a:t>. Black dots represent geo-located records of melioidosis cases or presence of </a:t>
            </a:r>
            <a:r>
              <a:rPr lang="en-US" b="0" i="1" dirty="0">
                <a:solidFill>
                  <a:srgbClr val="FFFFFF"/>
                </a:solidFill>
                <a:effectLst/>
                <a:latin typeface="BlinkMacSystemFont"/>
              </a:rPr>
              <a:t>B. pseudomallei</a:t>
            </a:r>
            <a:r>
              <a:rPr lang="en-US" b="0" i="0" dirty="0">
                <a:solidFill>
                  <a:srgbClr val="FFFFFF"/>
                </a:solidFill>
                <a:effectLst/>
                <a:latin typeface="BlinkMacSystemFont"/>
              </a:rPr>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4952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endemic areas, melioidosis cases have been associated with severe weather vents and periods of heavy rain</a:t>
            </a:r>
          </a:p>
          <a:p>
            <a:endParaRPr lang="en-US"/>
          </a:p>
          <a:p>
            <a:r>
              <a:rPr lang="en-US"/>
              <a:t>Routes of exposure, incubation period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95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457200">
              <a:lnSpc>
                <a:spcPct val="200000"/>
              </a:lnSpc>
              <a:spcBef>
                <a:spcPts val="0"/>
              </a:spcBef>
              <a:spcAft>
                <a:spcPts val="800"/>
              </a:spcAft>
            </a:pPr>
            <a:r>
              <a:rPr lang="en-US" sz="1200" b="0" i="0" dirty="0">
                <a:solidFill>
                  <a:srgbClr val="000000"/>
                </a:solidFill>
                <a:effectLst/>
                <a:latin typeface="Calibri"/>
                <a:ea typeface="+mn-ea"/>
                <a:cs typeface="Calibri"/>
              </a:rPr>
              <a:t>In the United States, </a:t>
            </a: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Melioidosis is rare, with approximately 12 cases reported annually to the </a:t>
            </a:r>
            <a:r>
              <a:rPr lang="en-US" sz="1800" dirty="0">
                <a:effectLst/>
                <a:latin typeface="Times New Roman" panose="02020603050405020304" pitchFamily="18" charset="0"/>
                <a:ea typeface="Calibri" panose="020F0502020204030204" pitchFamily="34" charset="0"/>
                <a:cs typeface="Arial" panose="020B0604020202020204" pitchFamily="34" charset="0"/>
              </a:rPr>
              <a:t>U.S. Centers for Disease Control and Prevention (CDC) </a:t>
            </a: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that are predominately associated with travel to melioidosis-endemic regions. We have seen an increasing number of cases over the past 5 years or so, with an increasing proportion of non-travel associated cases – that is cases that had no travel history to an endemic area.</a:t>
            </a:r>
          </a:p>
          <a:p>
            <a:pPr marL="0" marR="0" indent="457200">
              <a:lnSpc>
                <a:spcPct val="200000"/>
              </a:lnSpc>
              <a:spcBef>
                <a:spcPts val="0"/>
              </a:spcBef>
              <a:spcAft>
                <a:spcPts val="800"/>
              </a:spcAft>
            </a:pPr>
            <a:endPar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18658C-24AE-41F1-8C1D-ABD8D9CA83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80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a:solidFill>
                  <a:srgbClr val="000000"/>
                </a:solidFill>
                <a:effectLst/>
                <a:latin typeface="Times New Roman" panose="02020603050405020304" pitchFamily="18" charset="0"/>
                <a:ea typeface="Calibri" panose="020F0502020204030204" pitchFamily="34" charset="0"/>
              </a:rPr>
              <a:t>Environmental suitability modeling studies suggest that the soil and climate in parts of the southern U.S. are suitable for </a:t>
            </a:r>
            <a:r>
              <a:rPr lang="en-US" sz="1200" b="1" i="1">
                <a:solidFill>
                  <a:srgbClr val="000000"/>
                </a:solidFill>
                <a:effectLst/>
                <a:latin typeface="Times New Roman" panose="02020603050405020304" pitchFamily="18" charset="0"/>
                <a:ea typeface="Calibri" panose="020F0502020204030204" pitchFamily="34" charset="0"/>
              </a:rPr>
              <a:t>B. pseudomallei </a:t>
            </a:r>
            <a:r>
              <a:rPr lang="en-US" sz="1200" b="1" i="0">
                <a:solidFill>
                  <a:srgbClr val="000000"/>
                </a:solidFill>
                <a:effectLst/>
                <a:latin typeface="Times New Roman" panose="02020603050405020304" pitchFamily="18" charset="0"/>
                <a:ea typeface="Calibri" panose="020F0502020204030204" pitchFamily="34" charset="0"/>
              </a:rPr>
              <a:t>as demonstrated by the darker shaded areas along parts of coastal regions.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4600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In 2018, there was an investigation involving 2 patients in the south </a:t>
            </a:r>
            <a:r>
              <a:rPr lang="en-US" sz="1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tx</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county of Atascosa county who has no recent travel </a:t>
            </a:r>
            <a:r>
              <a:rPr lang="en-US" sz="1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hx</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and were infected by related western hem strains, despite extensive enviro sampling, the bacterium was never found but points to locally acquired </a:t>
            </a:r>
            <a:r>
              <a:rPr lang="en-US" sz="1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melio</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b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br>
            <a:r>
              <a:rPr lang="en-US" sz="1200" b="0" i="0" dirty="0">
                <a:solidFill>
                  <a:srgbClr val="000000"/>
                </a:solidFill>
                <a:effectLst/>
                <a:latin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6418658C-24AE-41F1-8C1D-ABD8D9CA83FD}" type="slidenum">
              <a:rPr lang="en-US" smtClean="0"/>
              <a:t>9</a:t>
            </a:fld>
            <a:endParaRPr lang="en-US"/>
          </a:p>
        </p:txBody>
      </p:sp>
    </p:spTree>
    <p:extLst>
      <p:ext uri="{BB962C8B-B14F-4D97-AF65-F5344CB8AC3E}">
        <p14:creationId xmlns:p14="http://schemas.microsoft.com/office/powerpoint/2010/main" val="2824650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two patients both presented w/ sepsis and pneumonia </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10</a:t>
            </a:fld>
            <a:endParaRPr lang="en-US"/>
          </a:p>
        </p:txBody>
      </p:sp>
    </p:spTree>
    <p:extLst>
      <p:ext uri="{BB962C8B-B14F-4D97-AF65-F5344CB8AC3E}">
        <p14:creationId xmlns:p14="http://schemas.microsoft.com/office/powerpoint/2010/main" val="1500850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_NCEZID">
    <p:bg>
      <p:bgPr>
        <a:solidFill>
          <a:schemeClr val="bg2"/>
        </a:solidFill>
        <a:effectLst/>
      </p:bgPr>
    </p:bg>
    <p:spTree>
      <p:nvGrpSpPr>
        <p:cNvPr id="1" name=""/>
        <p:cNvGrpSpPr/>
        <p:nvPr/>
      </p:nvGrpSpPr>
      <p:grpSpPr>
        <a:xfrm>
          <a:off x="0" y="0"/>
          <a:ext cx="0" cy="0"/>
          <a:chOff x="0" y="0"/>
          <a:chExt cx="0" cy="0"/>
        </a:xfrm>
      </p:grpSpPr>
      <p:pic>
        <p:nvPicPr>
          <p:cNvPr id="3" name="Picture 2" descr="Logos of the U.S. Department of Health and Human Services and the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2"/>
            <a:ext cx="9144000" cy="889620"/>
          </a:xfrm>
          <a:prstGeom prst="rect">
            <a:avLst/>
          </a:prstGeom>
        </p:spPr>
      </p:pic>
      <p:sp>
        <p:nvSpPr>
          <p:cNvPr id="7" name="Title 1"/>
          <p:cNvSpPr>
            <a:spLocks noGrp="1"/>
          </p:cNvSpPr>
          <p:nvPr>
            <p:ph type="title"/>
          </p:nvPr>
        </p:nvSpPr>
        <p:spPr>
          <a:xfrm>
            <a:off x="457200" y="1026675"/>
            <a:ext cx="8229600" cy="866834"/>
          </a:xfrm>
          <a:prstGeom prst="rect">
            <a:avLst/>
          </a:prstGeom>
        </p:spPr>
        <p:txBody>
          <a:bodyPr/>
          <a:lstStyle>
            <a:lvl1pPr algn="l">
              <a:lnSpc>
                <a:spcPts val="3000"/>
              </a:lnSpc>
              <a:defRPr sz="2800" b="1" baseline="0">
                <a:solidFill>
                  <a:srgbClr val="005DAB"/>
                </a:solidFill>
                <a:effectLst/>
                <a:latin typeface="Calibri" pitchFamily="34" charset="0"/>
              </a:defRPr>
            </a:lvl1pPr>
          </a:lstStyle>
          <a:p>
            <a:endParaRPr lang="en-US"/>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2000" b="1" baseline="0">
                <a:solidFill>
                  <a:srgbClr val="1D1D1D"/>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2000"/>
              </a:lnSpc>
              <a:buNone/>
              <a:defRPr sz="1800" baseline="0">
                <a:solidFill>
                  <a:srgbClr val="1D1D1D"/>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6" name="TextBox 5"/>
          <p:cNvSpPr txBox="1"/>
          <p:nvPr userDrawn="1"/>
        </p:nvSpPr>
        <p:spPr>
          <a:xfrm>
            <a:off x="457200" y="153437"/>
            <a:ext cx="6903076" cy="646331"/>
          </a:xfrm>
          <a:prstGeom prst="rect">
            <a:avLst/>
          </a:prstGeom>
          <a:noFill/>
        </p:spPr>
        <p:txBody>
          <a:bodyPr wrap="square" rtlCol="0">
            <a:spAutoFit/>
          </a:bodyPr>
          <a:lstStyle/>
          <a:p>
            <a:r>
              <a:rPr lang="en-US" b="1">
                <a:solidFill>
                  <a:schemeClr val="bg2"/>
                </a:solidFill>
                <a:latin typeface="Calibri" panose="020F0502020204030204" pitchFamily="34" charset="0"/>
              </a:rPr>
              <a:t>Centers for Disease Control and Prevention</a:t>
            </a:r>
          </a:p>
          <a:p>
            <a:r>
              <a:rPr lang="en-US" b="0">
                <a:solidFill>
                  <a:schemeClr val="bg2"/>
                </a:solidFill>
                <a:latin typeface="Calibri" panose="020F0502020204030204" pitchFamily="34" charset="0"/>
              </a:rPr>
              <a:t>National Center for Emerging and Zoonotic Infectious Diseases</a:t>
            </a:r>
          </a:p>
        </p:txBody>
      </p:sp>
    </p:spTree>
    <p:extLst>
      <p:ext uri="{BB962C8B-B14F-4D97-AF65-F5344CB8AC3E}">
        <p14:creationId xmlns:p14="http://schemas.microsoft.com/office/powerpoint/2010/main" val="328530161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432197" y="590843"/>
            <a:ext cx="8254603" cy="3397347"/>
          </a:xfrm>
        </p:spPr>
        <p:txBody>
          <a:bodyPr/>
          <a:lstStyle>
            <a:lvl1pPr>
              <a:spcAft>
                <a:spcPts val="900"/>
              </a:spcAft>
              <a:buNone/>
              <a:defRPr sz="2700" b="1">
                <a:solidFill>
                  <a:srgbClr val="DA521E"/>
                </a:solidFill>
              </a:defRPr>
            </a:lvl1pPr>
            <a:lvl2pPr marL="217885" indent="-217885">
              <a:spcBef>
                <a:spcPts val="450"/>
              </a:spcBef>
              <a:spcAft>
                <a:spcPts val="450"/>
              </a:spcAft>
              <a:buClr>
                <a:srgbClr val="8E8D01"/>
              </a:buClr>
              <a:buFont typeface="Wingdings" panose="05000000000000000000" pitchFamily="2" charset="2"/>
              <a:buChar char="§"/>
              <a:defRPr sz="2100"/>
            </a:lvl2pPr>
            <a:lvl3pPr marL="467916" indent="-250031">
              <a:spcBef>
                <a:spcPts val="450"/>
              </a:spcBef>
              <a:spcAft>
                <a:spcPts val="450"/>
              </a:spcAft>
              <a:buClr>
                <a:srgbClr val="008641"/>
              </a:buClr>
              <a:defRPr sz="1800"/>
            </a:lvl3pPr>
            <a:lvl4pPr marL="685800" indent="-173831">
              <a:spcBef>
                <a:spcPts val="450"/>
              </a:spcBef>
              <a:spcAft>
                <a:spcPts val="450"/>
              </a:spcAft>
              <a:defRPr/>
            </a:lvl4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4" name="Group 3">
            <a:extLst>
              <a:ext uri="{FF2B5EF4-FFF2-40B4-BE49-F238E27FC236}">
                <a16:creationId xmlns:a16="http://schemas.microsoft.com/office/drawing/2014/main" id="{1D32BAF1-D5A0-4C6E-94D5-1127F95EE41A}"/>
              </a:ext>
            </a:extLst>
          </p:cNvPr>
          <p:cNvGrpSpPr/>
          <p:nvPr userDrawn="1"/>
        </p:nvGrpSpPr>
        <p:grpSpPr>
          <a:xfrm>
            <a:off x="0" y="5032717"/>
            <a:ext cx="9144000" cy="110783"/>
            <a:chOff x="0" y="6710290"/>
            <a:chExt cx="12192000" cy="147710"/>
          </a:xfrm>
        </p:grpSpPr>
        <p:sp>
          <p:nvSpPr>
            <p:cNvPr id="27" name="Rectangle 26">
              <a:extLst>
                <a:ext uri="{FF2B5EF4-FFF2-40B4-BE49-F238E27FC236}">
                  <a16:creationId xmlns:a16="http://schemas.microsoft.com/office/drawing/2014/main" id="{5E8DEADA-D26F-425D-96A4-8A0235A9D750}"/>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8" name="Rectangle 27">
              <a:extLst>
                <a:ext uri="{FF2B5EF4-FFF2-40B4-BE49-F238E27FC236}">
                  <a16:creationId xmlns:a16="http://schemas.microsoft.com/office/drawing/2014/main" id="{94778224-688A-46DC-A288-0220AE5AEC2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9" name="Rectangle 28">
              <a:extLst>
                <a:ext uri="{FF2B5EF4-FFF2-40B4-BE49-F238E27FC236}">
                  <a16:creationId xmlns:a16="http://schemas.microsoft.com/office/drawing/2014/main" id="{60A45C29-57BD-486B-8A7A-8FB6EF6B3A67}"/>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0" name="Rectangle 29">
              <a:extLst>
                <a:ext uri="{FF2B5EF4-FFF2-40B4-BE49-F238E27FC236}">
                  <a16:creationId xmlns:a16="http://schemas.microsoft.com/office/drawing/2014/main" id="{75AD6A99-32F4-42B1-8FA2-05001EC9405E}"/>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1" name="Rectangle 20">
              <a:extLst>
                <a:ext uri="{FF2B5EF4-FFF2-40B4-BE49-F238E27FC236}">
                  <a16:creationId xmlns:a16="http://schemas.microsoft.com/office/drawing/2014/main" id="{FFFF1207-94F4-48F2-B98A-B8DB8D240FF4}"/>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2" name="Rectangle 31">
              <a:extLst>
                <a:ext uri="{FF2B5EF4-FFF2-40B4-BE49-F238E27FC236}">
                  <a16:creationId xmlns:a16="http://schemas.microsoft.com/office/drawing/2014/main" id="{79BFAADE-472A-422A-AF17-43CAA1A069FB}"/>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anchor="t" anchorCtr="0" compatLnSpc="1">
              <a:prstTxWarp prst="textNoShape">
                <a:avLst/>
              </a:prstTxWarp>
            </a:bodyPr>
            <a:lstStyle/>
            <a:p>
              <a:endParaRPr lang="en-US" sz="1250"/>
            </a:p>
          </p:txBody>
        </p:sp>
      </p:grpSp>
    </p:spTree>
    <p:extLst>
      <p:ext uri="{BB962C8B-B14F-4D97-AF65-F5344CB8AC3E}">
        <p14:creationId xmlns:p14="http://schemas.microsoft.com/office/powerpoint/2010/main" val="1188916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7CFD-A434-4DE3-9098-E7F40C5266B2}"/>
              </a:ext>
            </a:extLst>
          </p:cNvPr>
          <p:cNvSpPr>
            <a:spLocks noGrp="1"/>
          </p:cNvSpPr>
          <p:nvPr>
            <p:ph type="title"/>
          </p:nvPr>
        </p:nvSpPr>
        <p:spPr>
          <a:xfrm>
            <a:off x="629841" y="273844"/>
            <a:ext cx="7886700" cy="994172"/>
          </a:xfrm>
        </p:spPr>
        <p:txBody>
          <a:bodyPr>
            <a:normAutofit/>
          </a:bodyPr>
          <a:lstStyle>
            <a:lvl1pPr>
              <a:defRPr sz="2700" b="1">
                <a:solidFill>
                  <a:srgbClr val="DA521E"/>
                </a:solidFill>
                <a:latin typeface="+mn-lt"/>
              </a:defRPr>
            </a:lvl1pPr>
          </a:lstStyle>
          <a:p>
            <a:r>
              <a:rPr lang="en-US"/>
              <a:t>Click to edit Master title style</a:t>
            </a:r>
          </a:p>
        </p:txBody>
      </p:sp>
      <p:sp>
        <p:nvSpPr>
          <p:cNvPr id="4" name="Content Placeholder 3">
            <a:extLst>
              <a:ext uri="{FF2B5EF4-FFF2-40B4-BE49-F238E27FC236}">
                <a16:creationId xmlns:a16="http://schemas.microsoft.com/office/drawing/2014/main" id="{9A7B0660-1DD0-4FD3-B390-5C412A35217E}"/>
              </a:ext>
            </a:extLst>
          </p:cNvPr>
          <p:cNvSpPr>
            <a:spLocks noGrp="1"/>
          </p:cNvSpPr>
          <p:nvPr>
            <p:ph sz="half" idx="2"/>
          </p:nvPr>
        </p:nvSpPr>
        <p:spPr>
          <a:xfrm>
            <a:off x="629842" y="1371601"/>
            <a:ext cx="3868340" cy="3270647"/>
          </a:xfrm>
        </p:spPr>
        <p:txBody>
          <a:bodyPr/>
          <a:lstStyle>
            <a:lvl1pPr>
              <a:defRPr sz="1800" b="1">
                <a:solidFill>
                  <a:srgbClr val="016A7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D77F812-FA35-4DD0-9B9C-FACAAC6261FE}"/>
              </a:ext>
            </a:extLst>
          </p:cNvPr>
          <p:cNvSpPr>
            <a:spLocks noGrp="1"/>
          </p:cNvSpPr>
          <p:nvPr>
            <p:ph sz="quarter" idx="4"/>
          </p:nvPr>
        </p:nvSpPr>
        <p:spPr>
          <a:xfrm>
            <a:off x="4629150" y="1371601"/>
            <a:ext cx="3887391" cy="3270647"/>
          </a:xfrm>
        </p:spPr>
        <p:txBody>
          <a:bodyPr/>
          <a:lstStyle>
            <a:lvl1pPr>
              <a:defRPr sz="1800" b="1">
                <a:solidFill>
                  <a:srgbClr val="016A7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70EC658D-D9CD-40A7-85ED-2C279A10257D}"/>
              </a:ext>
            </a:extLst>
          </p:cNvPr>
          <p:cNvGrpSpPr/>
          <p:nvPr userDrawn="1"/>
        </p:nvGrpSpPr>
        <p:grpSpPr>
          <a:xfrm>
            <a:off x="0" y="5032717"/>
            <a:ext cx="9144000" cy="110783"/>
            <a:chOff x="0" y="6710290"/>
            <a:chExt cx="12192000" cy="147710"/>
          </a:xfrm>
        </p:grpSpPr>
        <p:sp>
          <p:nvSpPr>
            <p:cNvPr id="24" name="Rectangle 23">
              <a:extLst>
                <a:ext uri="{FF2B5EF4-FFF2-40B4-BE49-F238E27FC236}">
                  <a16:creationId xmlns:a16="http://schemas.microsoft.com/office/drawing/2014/main" id="{2DACCB87-7A0C-4AC3-A76C-309079462B54}"/>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8" name="Rectangle 27">
              <a:extLst>
                <a:ext uri="{FF2B5EF4-FFF2-40B4-BE49-F238E27FC236}">
                  <a16:creationId xmlns:a16="http://schemas.microsoft.com/office/drawing/2014/main" id="{A2AA28A3-C436-4625-BB9B-C16D92E02AF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9" name="Rectangle 28">
              <a:extLst>
                <a:ext uri="{FF2B5EF4-FFF2-40B4-BE49-F238E27FC236}">
                  <a16:creationId xmlns:a16="http://schemas.microsoft.com/office/drawing/2014/main" id="{109AC30B-28B5-4D5C-8D4C-022278B7765E}"/>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0" name="Rectangle 29">
              <a:extLst>
                <a:ext uri="{FF2B5EF4-FFF2-40B4-BE49-F238E27FC236}">
                  <a16:creationId xmlns:a16="http://schemas.microsoft.com/office/drawing/2014/main" id="{3CC46D14-DA01-4B19-B5B3-693F4080A1F8}"/>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1" name="Rectangle 20">
              <a:extLst>
                <a:ext uri="{FF2B5EF4-FFF2-40B4-BE49-F238E27FC236}">
                  <a16:creationId xmlns:a16="http://schemas.microsoft.com/office/drawing/2014/main" id="{03CA7B71-06C0-4FE1-A73D-BE5BD59CAB71}"/>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2" name="Rectangle 31">
              <a:extLst>
                <a:ext uri="{FF2B5EF4-FFF2-40B4-BE49-F238E27FC236}">
                  <a16:creationId xmlns:a16="http://schemas.microsoft.com/office/drawing/2014/main" id="{50BC520A-D4B9-4E0C-BD8C-0745222D9413}"/>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anchor="t" anchorCtr="0" compatLnSpc="1">
              <a:prstTxWarp prst="textNoShape">
                <a:avLst/>
              </a:prstTxWarp>
            </a:bodyPr>
            <a:lstStyle/>
            <a:p>
              <a:endParaRPr lang="en-US" sz="1250"/>
            </a:p>
          </p:txBody>
        </p:sp>
      </p:grpSp>
    </p:spTree>
    <p:extLst>
      <p:ext uri="{BB962C8B-B14F-4D97-AF65-F5344CB8AC3E}">
        <p14:creationId xmlns:p14="http://schemas.microsoft.com/office/powerpoint/2010/main" val="7540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534426-4588-40A8-AB16-C2AF7D010CE5}"/>
              </a:ext>
            </a:extLst>
          </p:cNvPr>
          <p:cNvSpPr txBox="1"/>
          <p:nvPr userDrawn="1"/>
        </p:nvSpPr>
        <p:spPr>
          <a:xfrm>
            <a:off x="95414" y="3036891"/>
            <a:ext cx="4979506" cy="1061829"/>
          </a:xfrm>
          <a:prstGeom prst="rect">
            <a:avLst/>
          </a:prstGeom>
          <a:noFill/>
        </p:spPr>
        <p:txBody>
          <a:bodyPr wrap="square" rtlCol="0">
            <a:spAutoFit/>
          </a:bodyPr>
          <a:lstStyle/>
          <a:p>
            <a:r>
              <a:rPr lang="en-US" sz="900">
                <a:solidFill>
                  <a:srgbClr val="695E4A"/>
                </a:solidFill>
                <a:latin typeface="Calibri" panose="020F0502020204030204" pitchFamily="34" charset="0"/>
              </a:rPr>
              <a:t>For more information, contact CDC</a:t>
            </a:r>
            <a:br>
              <a:rPr lang="en-US" sz="900">
                <a:solidFill>
                  <a:srgbClr val="695E4A"/>
                </a:solidFill>
                <a:latin typeface="Calibri" panose="020F0502020204030204" pitchFamily="34" charset="0"/>
              </a:rPr>
            </a:br>
            <a:r>
              <a:rPr lang="en-US" sz="900">
                <a:solidFill>
                  <a:srgbClr val="695E4A"/>
                </a:solidFill>
                <a:latin typeface="Calibri" panose="020F0502020204030204" pitchFamily="34" charset="0"/>
              </a:rPr>
              <a:t>1-800-CDC-INFO (232-4636)</a:t>
            </a:r>
            <a:br>
              <a:rPr lang="en-US" sz="900">
                <a:solidFill>
                  <a:srgbClr val="695E4A"/>
                </a:solidFill>
                <a:latin typeface="Calibri" panose="020F0502020204030204" pitchFamily="34" charset="0"/>
              </a:rPr>
            </a:br>
            <a:r>
              <a:rPr lang="en-US" sz="900">
                <a:solidFill>
                  <a:srgbClr val="695E4A"/>
                </a:solidFill>
                <a:latin typeface="Calibri" panose="020F0502020204030204" pitchFamily="34" charset="0"/>
              </a:rPr>
              <a:t>TTY:  1-888-232-6348    www.cdc.gov</a:t>
            </a:r>
            <a:br>
              <a:rPr lang="en-US" sz="900">
                <a:solidFill>
                  <a:srgbClr val="695E4A"/>
                </a:solidFill>
                <a:latin typeface="Calibri" panose="020F0502020204030204" pitchFamily="34" charset="0"/>
              </a:rPr>
            </a:br>
            <a:br>
              <a:rPr lang="en-US" sz="900">
                <a:solidFill>
                  <a:srgbClr val="695E4A"/>
                </a:solidFill>
                <a:latin typeface="Calibri" panose="020F0502020204030204" pitchFamily="34" charset="0"/>
              </a:rPr>
            </a:br>
            <a:br>
              <a:rPr lang="en-US" sz="900">
                <a:solidFill>
                  <a:srgbClr val="695E4A"/>
                </a:solidFill>
                <a:latin typeface="Calibri" panose="020F0502020204030204" pitchFamily="34" charset="0"/>
              </a:rPr>
            </a:br>
            <a:r>
              <a:rPr lang="en-US" sz="9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6" name="Group 5">
            <a:extLst>
              <a:ext uri="{FF2B5EF4-FFF2-40B4-BE49-F238E27FC236}">
                <a16:creationId xmlns:a16="http://schemas.microsoft.com/office/drawing/2014/main" id="{86526D09-8127-4A81-B770-A8FC6245C774}"/>
              </a:ext>
            </a:extLst>
          </p:cNvPr>
          <p:cNvGrpSpPr/>
          <p:nvPr userDrawn="1"/>
        </p:nvGrpSpPr>
        <p:grpSpPr>
          <a:xfrm>
            <a:off x="0" y="4256314"/>
            <a:ext cx="9144000" cy="887186"/>
            <a:chOff x="0" y="-11827"/>
            <a:chExt cx="9144000" cy="170018"/>
          </a:xfrm>
        </p:grpSpPr>
        <p:sp>
          <p:nvSpPr>
            <p:cNvPr id="7" name="bk object 25">
              <a:extLst>
                <a:ext uri="{FF2B5EF4-FFF2-40B4-BE49-F238E27FC236}">
                  <a16:creationId xmlns:a16="http://schemas.microsoft.com/office/drawing/2014/main" id="{D2B650CA-A85E-4F14-B69A-114F1AC71E52}"/>
                </a:ext>
              </a:extLst>
            </p:cNvPr>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8" name="bk object 26">
              <a:extLst>
                <a:ext uri="{FF2B5EF4-FFF2-40B4-BE49-F238E27FC236}">
                  <a16:creationId xmlns:a16="http://schemas.microsoft.com/office/drawing/2014/main" id="{C645D4BD-0C9B-4E33-9FAD-69F09CDBABB5}"/>
                </a:ext>
              </a:extLst>
            </p:cNvPr>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9" name="bk object 27">
              <a:extLst>
                <a:ext uri="{FF2B5EF4-FFF2-40B4-BE49-F238E27FC236}">
                  <a16:creationId xmlns:a16="http://schemas.microsoft.com/office/drawing/2014/main" id="{53F5EAF7-44AE-4DA0-A66F-7457F8E97247}"/>
                </a:ext>
              </a:extLst>
            </p:cNvPr>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10" name="bk object 28">
              <a:extLst>
                <a:ext uri="{FF2B5EF4-FFF2-40B4-BE49-F238E27FC236}">
                  <a16:creationId xmlns:a16="http://schemas.microsoft.com/office/drawing/2014/main" id="{6E72D0F0-942E-439C-B474-A2ED6D1D1896}"/>
                </a:ext>
              </a:extLst>
            </p:cNvPr>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1" name="bk object 29">
              <a:extLst>
                <a:ext uri="{FF2B5EF4-FFF2-40B4-BE49-F238E27FC236}">
                  <a16:creationId xmlns:a16="http://schemas.microsoft.com/office/drawing/2014/main" id="{E926208D-BD33-4667-B501-F0C54FE47583}"/>
                </a:ext>
              </a:extLst>
            </p:cNvPr>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2" name="bk object 30">
              <a:extLst>
                <a:ext uri="{FF2B5EF4-FFF2-40B4-BE49-F238E27FC236}">
                  <a16:creationId xmlns:a16="http://schemas.microsoft.com/office/drawing/2014/main" id="{674CBAFF-F854-4B57-9205-98C19A1D26EC}"/>
                </a:ext>
              </a:extLst>
            </p:cNvPr>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3" name="bk object 31">
              <a:extLst>
                <a:ext uri="{FF2B5EF4-FFF2-40B4-BE49-F238E27FC236}">
                  <a16:creationId xmlns:a16="http://schemas.microsoft.com/office/drawing/2014/main" id="{E8E051EE-6DB1-421F-A774-48B9DAF2ADFF}"/>
                </a:ext>
              </a:extLst>
            </p:cNvPr>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4" name="bk object 32">
              <a:extLst>
                <a:ext uri="{FF2B5EF4-FFF2-40B4-BE49-F238E27FC236}">
                  <a16:creationId xmlns:a16="http://schemas.microsoft.com/office/drawing/2014/main" id="{1713FC97-638B-42A2-AAB4-9FBCBB80E5DD}"/>
                </a:ext>
              </a:extLst>
            </p:cNvPr>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spTree>
    <p:extLst>
      <p:ext uri="{BB962C8B-B14F-4D97-AF65-F5344CB8AC3E}">
        <p14:creationId xmlns:p14="http://schemas.microsoft.com/office/powerpoint/2010/main" val="84272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F433-7B27-D12B-223D-7622981CB53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58E65F5-D71A-3C7B-102D-E16A3443FA1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571D84F-9FCC-5DB7-E0DE-54A6C5BE8AA8}"/>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5" name="Footer Placeholder 4">
            <a:extLst>
              <a:ext uri="{FF2B5EF4-FFF2-40B4-BE49-F238E27FC236}">
                <a16:creationId xmlns:a16="http://schemas.microsoft.com/office/drawing/2014/main" id="{384DC181-BFF2-E7DA-8EA1-E15017AC5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ED9E0-7A4D-F2AC-FB35-3715D4FC611A}"/>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2540831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42ED-6629-D76B-7D2C-D51E70CD73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936332-7FA7-2BE9-8B32-3A25B3750C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34343-A1A4-9988-47DA-82F01EB656F2}"/>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5" name="Footer Placeholder 4">
            <a:extLst>
              <a:ext uri="{FF2B5EF4-FFF2-40B4-BE49-F238E27FC236}">
                <a16:creationId xmlns:a16="http://schemas.microsoft.com/office/drawing/2014/main" id="{F9A353DD-5420-D413-D83A-466404E4B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47E88-02CC-0E4F-2C0F-49642D4876F2}"/>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2456617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C7B8-C430-9FFF-1E86-6FE5A5A39F6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317FE4A-44AE-06C2-31DE-045E0A8378D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A5806F-844A-C403-1C50-73CCEEE66012}"/>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5" name="Footer Placeholder 4">
            <a:extLst>
              <a:ext uri="{FF2B5EF4-FFF2-40B4-BE49-F238E27FC236}">
                <a16:creationId xmlns:a16="http://schemas.microsoft.com/office/drawing/2014/main" id="{C620E3FC-1A61-3BCA-3AD6-BAABDDCFA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D3BB3-1C1F-CC78-980B-E8B9B1A5D6CA}"/>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3375753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7FD3-58DA-40D3-7201-98403D2CC3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AE669-3E18-7208-9640-8FCFE6A9934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AD2DDE-67EE-707B-638A-9754FBB022E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CE6AB1-1C5D-8242-F8A4-1C4337AA4723}"/>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6" name="Footer Placeholder 5">
            <a:extLst>
              <a:ext uri="{FF2B5EF4-FFF2-40B4-BE49-F238E27FC236}">
                <a16:creationId xmlns:a16="http://schemas.microsoft.com/office/drawing/2014/main" id="{318E6802-85F4-B7AF-3DA9-BFF1AB1544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509AAC-70EB-0397-92E1-A5EEC535EA34}"/>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660292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284-CE88-D647-90AE-E99495CD340C}"/>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6113A7-C856-EE99-C261-9E606F07A9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F1E9CAD-0D21-460D-ED5A-06EA84DFEFA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1F47B8-501D-48CE-AE9A-4AC6F72793B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C7613C7-3918-41CB-3BA4-6345D5934AB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DBF864-99EC-50E6-E2C1-2EA9218F0882}"/>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8" name="Footer Placeholder 7">
            <a:extLst>
              <a:ext uri="{FF2B5EF4-FFF2-40B4-BE49-F238E27FC236}">
                <a16:creationId xmlns:a16="http://schemas.microsoft.com/office/drawing/2014/main" id="{F972C693-54BB-E215-4263-3FDFF9F961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7B98CB-A89E-EF47-644C-30EDE3D91AEF}"/>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498767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8B2E-5425-CBC7-E59C-C8ADC79284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8EFCD5-5409-08C5-E00A-06AEF350BFA5}"/>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4" name="Footer Placeholder 3">
            <a:extLst>
              <a:ext uri="{FF2B5EF4-FFF2-40B4-BE49-F238E27FC236}">
                <a16:creationId xmlns:a16="http://schemas.microsoft.com/office/drawing/2014/main" id="{8550093E-200F-2A05-0496-D3FCC47FA4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BE1FE8-8165-094B-0A03-462740711449}"/>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194645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B398F-C6B5-AD61-BB66-71D023068382}"/>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3" name="Footer Placeholder 2">
            <a:extLst>
              <a:ext uri="{FF2B5EF4-FFF2-40B4-BE49-F238E27FC236}">
                <a16:creationId xmlns:a16="http://schemas.microsoft.com/office/drawing/2014/main" id="{F56D2D9D-2A37-5A2D-15C0-58A190FCF1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723C56-C817-D890-66E8-8F5875F34B5B}"/>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245375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E254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3350323"/>
            <a:ext cx="8294913" cy="871538"/>
          </a:xfrm>
          <a:prstGeom prst="rect">
            <a:avLst/>
          </a:prstGeom>
        </p:spPr>
        <p:txBody>
          <a:bodyPr anchor="b"/>
          <a:lstStyle>
            <a:lvl1pPr algn="l">
              <a:defRPr sz="3600" b="1" baseline="0">
                <a:solidFill>
                  <a:schemeClr val="bg2"/>
                </a:solidFill>
                <a:effectLst/>
                <a:latin typeface="Calibri" pitchFamily="34" charset="0"/>
              </a:defRPr>
            </a:lvl1pPr>
          </a:lstStyle>
          <a:p>
            <a:r>
              <a:rPr lang="en-US"/>
              <a:t>Click to edit Master title style</a:t>
            </a:r>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306797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1143-152D-E6C9-C6CA-340DD55D8DA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D2A297A0-7E29-C074-08B8-E0A7DA54979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146937-AD05-86AE-6013-360C267F4D6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87C9002-3AF3-9ACF-AB31-F27CC312523D}"/>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6" name="Footer Placeholder 5">
            <a:extLst>
              <a:ext uri="{FF2B5EF4-FFF2-40B4-BE49-F238E27FC236}">
                <a16:creationId xmlns:a16="http://schemas.microsoft.com/office/drawing/2014/main" id="{2E2B8441-250C-AD40-56EF-73D5C4221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301A7-2583-9BEE-5727-99D46F43858B}"/>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2249545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1634-65F0-B052-BAD0-91375C6442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D1AE150-AB37-2080-0BD5-C6416582D9D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372498E-6D6A-DB63-9D04-0DB2C72DF5B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172F1CD-27ED-7DE9-7632-0F05D461C89B}"/>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6" name="Footer Placeholder 5">
            <a:extLst>
              <a:ext uri="{FF2B5EF4-FFF2-40B4-BE49-F238E27FC236}">
                <a16:creationId xmlns:a16="http://schemas.microsoft.com/office/drawing/2014/main" id="{5D1AA8A7-3A93-05E1-68D4-BFEB5DBF0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E308F1-9E94-4F51-F4D9-2372A0E8E502}"/>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2588901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0F67-20E2-9456-EF71-ED7DA99BF9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0AA61F-6952-153C-A3C2-1E0428C4C0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2042A-8DCB-26FA-5A0C-4CA28DA17479}"/>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5" name="Footer Placeholder 4">
            <a:extLst>
              <a:ext uri="{FF2B5EF4-FFF2-40B4-BE49-F238E27FC236}">
                <a16:creationId xmlns:a16="http://schemas.microsoft.com/office/drawing/2014/main" id="{CCACDFD5-E45C-EF56-924D-A7B226FE6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5C822-FAFD-A223-D476-DCF4E446A4F6}"/>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4144876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107BE-C3C4-A286-107A-334A4C51CBE0}"/>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6CD216-2EF7-E25B-4589-5C28BC1E555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A9C31F-EE5C-7649-C644-5C3CC98F5AC8}"/>
              </a:ext>
            </a:extLst>
          </p:cNvPr>
          <p:cNvSpPr>
            <a:spLocks noGrp="1"/>
          </p:cNvSpPr>
          <p:nvPr>
            <p:ph type="dt" sz="half" idx="10"/>
          </p:nvPr>
        </p:nvSpPr>
        <p:spPr/>
        <p:txBody>
          <a:bodyPr/>
          <a:lstStyle/>
          <a:p>
            <a:fld id="{C566B6CB-B41D-4BA3-8A57-E1CAD4C23C5B}" type="datetimeFigureOut">
              <a:rPr lang="en-US" smtClean="0"/>
              <a:t>5/20/2024</a:t>
            </a:fld>
            <a:endParaRPr lang="en-US"/>
          </a:p>
        </p:txBody>
      </p:sp>
      <p:sp>
        <p:nvSpPr>
          <p:cNvPr id="5" name="Footer Placeholder 4">
            <a:extLst>
              <a:ext uri="{FF2B5EF4-FFF2-40B4-BE49-F238E27FC236}">
                <a16:creationId xmlns:a16="http://schemas.microsoft.com/office/drawing/2014/main" id="{B16557E8-E17F-CB73-0E67-570293444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3C6A5-0FC6-11FC-9D71-DF75754B4627}"/>
              </a:ext>
            </a:extLst>
          </p:cNvPr>
          <p:cNvSpPr>
            <a:spLocks noGrp="1"/>
          </p:cNvSpPr>
          <p:nvPr>
            <p:ph type="sldNum" sz="quarter" idx="12"/>
          </p:nvPr>
        </p:nvSpPr>
        <p:spPr/>
        <p:txBody>
          <a:bodyPr/>
          <a:lstStyle/>
          <a:p>
            <a:fld id="{B07EC266-65CA-4B8D-9D15-3399347E4218}" type="slidenum">
              <a:rPr lang="en-US" smtClean="0"/>
              <a:t>‹#›</a:t>
            </a:fld>
            <a:endParaRPr lang="en-US"/>
          </a:p>
        </p:txBody>
      </p:sp>
    </p:spTree>
    <p:extLst>
      <p:ext uri="{BB962C8B-B14F-4D97-AF65-F5344CB8AC3E}">
        <p14:creationId xmlns:p14="http://schemas.microsoft.com/office/powerpoint/2010/main" val="957049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BFC025E-A984-463D-AC54-2320B6BE7BD6}"/>
              </a:ext>
            </a:extLst>
          </p:cNvPr>
          <p:cNvSpPr>
            <a:spLocks noChangeArrowheads="1"/>
          </p:cNvSpPr>
          <p:nvPr userDrawn="1"/>
        </p:nvSpPr>
        <p:spPr bwMode="auto">
          <a:xfrm>
            <a:off x="0" y="118643"/>
            <a:ext cx="9144000" cy="709129"/>
          </a:xfrm>
          <a:prstGeom prst="rect">
            <a:avLst/>
          </a:prstGeom>
          <a:solidFill>
            <a:srgbClr val="17468F"/>
          </a:solidFill>
          <a:ln>
            <a:noFill/>
          </a:ln>
        </p:spPr>
        <p:txBody>
          <a:bodyPr vert="horz" wrap="square" lIns="45720" tIns="22860" rIns="45720" bIns="22860" numCol="1" anchor="t" anchorCtr="0" compatLnSpc="1">
            <a:prstTxWarp prst="textNoShape">
              <a:avLst/>
            </a:prstTxWarp>
          </a:bodyPr>
          <a:lstStyle/>
          <a:p>
            <a:endParaRPr lang="en-US" sz="1250"/>
          </a:p>
        </p:txBody>
      </p:sp>
      <p:grpSp>
        <p:nvGrpSpPr>
          <p:cNvPr id="40" name="Group 39">
            <a:extLst>
              <a:ext uri="{FF2B5EF4-FFF2-40B4-BE49-F238E27FC236}">
                <a16:creationId xmlns:a16="http://schemas.microsoft.com/office/drawing/2014/main" id="{590D8C45-BBE3-4722-BE9E-CEFAC1F135B3}"/>
              </a:ext>
            </a:extLst>
          </p:cNvPr>
          <p:cNvGrpSpPr/>
          <p:nvPr userDrawn="1"/>
        </p:nvGrpSpPr>
        <p:grpSpPr>
          <a:xfrm>
            <a:off x="0" y="-8870"/>
            <a:ext cx="9159852" cy="142757"/>
            <a:chOff x="0" y="-11828"/>
            <a:chExt cx="12213136" cy="369332"/>
          </a:xfrm>
        </p:grpSpPr>
        <p:sp>
          <p:nvSpPr>
            <p:cNvPr id="23" name="bk object 25">
              <a:extLst>
                <a:ext uri="{FF2B5EF4-FFF2-40B4-BE49-F238E27FC236}">
                  <a16:creationId xmlns:a16="http://schemas.microsoft.com/office/drawing/2014/main" id="{0479014B-D9FA-41D1-A261-573CC480F4E4}"/>
                </a:ext>
              </a:extLst>
            </p:cNvPr>
            <p:cNvSpPr/>
            <p:nvPr userDrawn="1"/>
          </p:nvSpPr>
          <p:spPr>
            <a:xfrm>
              <a:off x="0" y="-11828"/>
              <a:ext cx="790507" cy="369332"/>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4" name="bk object 26">
              <a:extLst>
                <a:ext uri="{FF2B5EF4-FFF2-40B4-BE49-F238E27FC236}">
                  <a16:creationId xmlns:a16="http://schemas.microsoft.com/office/drawing/2014/main" id="{937A1180-277E-4546-A510-B04E9AF42343}"/>
                </a:ext>
              </a:extLst>
            </p:cNvPr>
            <p:cNvSpPr/>
            <p:nvPr userDrawn="1"/>
          </p:nvSpPr>
          <p:spPr>
            <a:xfrm>
              <a:off x="390701" y="-11828"/>
              <a:ext cx="1306808" cy="369332"/>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5" name="bk object 27">
              <a:extLst>
                <a:ext uri="{FF2B5EF4-FFF2-40B4-BE49-F238E27FC236}">
                  <a16:creationId xmlns:a16="http://schemas.microsoft.com/office/drawing/2014/main" id="{65781020-7583-45A2-B0DE-1E25E0F1ACCA}"/>
                </a:ext>
              </a:extLst>
            </p:cNvPr>
            <p:cNvSpPr/>
            <p:nvPr userDrawn="1"/>
          </p:nvSpPr>
          <p:spPr>
            <a:xfrm>
              <a:off x="1009093" y="-11828"/>
              <a:ext cx="2033078" cy="369332"/>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6" name="bk object 28">
              <a:extLst>
                <a:ext uri="{FF2B5EF4-FFF2-40B4-BE49-F238E27FC236}">
                  <a16:creationId xmlns:a16="http://schemas.microsoft.com/office/drawing/2014/main" id="{C7E5D72F-F12D-41E4-B628-780DFDFE5A1D}"/>
                </a:ext>
              </a:extLst>
            </p:cNvPr>
            <p:cNvSpPr/>
            <p:nvPr userDrawn="1"/>
          </p:nvSpPr>
          <p:spPr>
            <a:xfrm>
              <a:off x="1901050" y="-11828"/>
              <a:ext cx="2061841" cy="369332"/>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7" name="bk object 29">
              <a:extLst>
                <a:ext uri="{FF2B5EF4-FFF2-40B4-BE49-F238E27FC236}">
                  <a16:creationId xmlns:a16="http://schemas.microsoft.com/office/drawing/2014/main" id="{AD0F09A1-E084-4C54-82B8-DA58421B1792}"/>
                </a:ext>
              </a:extLst>
            </p:cNvPr>
            <p:cNvSpPr/>
            <p:nvPr userDrawn="1"/>
          </p:nvSpPr>
          <p:spPr>
            <a:xfrm>
              <a:off x="2648105" y="-11828"/>
              <a:ext cx="1418981" cy="369332"/>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8" name="bk object 30">
              <a:extLst>
                <a:ext uri="{FF2B5EF4-FFF2-40B4-BE49-F238E27FC236}">
                  <a16:creationId xmlns:a16="http://schemas.microsoft.com/office/drawing/2014/main" id="{6CC980B4-E7C4-4BB4-910D-2CCDAEC41F4D}"/>
                </a:ext>
              </a:extLst>
            </p:cNvPr>
            <p:cNvSpPr/>
            <p:nvPr userDrawn="1"/>
          </p:nvSpPr>
          <p:spPr>
            <a:xfrm>
              <a:off x="2935347" y="-11828"/>
              <a:ext cx="3758868" cy="369332"/>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9" name="bk object 31">
              <a:extLst>
                <a:ext uri="{FF2B5EF4-FFF2-40B4-BE49-F238E27FC236}">
                  <a16:creationId xmlns:a16="http://schemas.microsoft.com/office/drawing/2014/main" id="{C30CD1A4-65E7-4E5D-835E-574CA475E807}"/>
                </a:ext>
              </a:extLst>
            </p:cNvPr>
            <p:cNvSpPr/>
            <p:nvPr userDrawn="1"/>
          </p:nvSpPr>
          <p:spPr>
            <a:xfrm>
              <a:off x="4407193" y="-11828"/>
              <a:ext cx="2898370" cy="369332"/>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30" name="bk object 32">
              <a:extLst>
                <a:ext uri="{FF2B5EF4-FFF2-40B4-BE49-F238E27FC236}">
                  <a16:creationId xmlns:a16="http://schemas.microsoft.com/office/drawing/2014/main" id="{25872DC6-D455-4CFF-99BD-B4444761ADB2}"/>
                </a:ext>
              </a:extLst>
            </p:cNvPr>
            <p:cNvSpPr/>
            <p:nvPr userDrawn="1"/>
          </p:nvSpPr>
          <p:spPr>
            <a:xfrm>
              <a:off x="5123013" y="-11828"/>
              <a:ext cx="7090123" cy="369332"/>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31" name="Straight Connector 30">
              <a:extLst>
                <a:ext uri="{FF2B5EF4-FFF2-40B4-BE49-F238E27FC236}">
                  <a16:creationId xmlns:a16="http://schemas.microsoft.com/office/drawing/2014/main" id="{59578D96-7E9E-4856-8FFA-4F2E167ECD79}"/>
                </a:ext>
              </a:extLst>
            </p:cNvPr>
            <p:cNvCxnSpPr>
              <a:cxnSpLocks/>
            </p:cNvCxnSpPr>
            <p:nvPr userDrawn="1"/>
          </p:nvCxnSpPr>
          <p:spPr>
            <a:xfrm>
              <a:off x="0" y="338919"/>
              <a:ext cx="12213136"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grpSp>
      <p:sp>
        <p:nvSpPr>
          <p:cNvPr id="32" name="Title 1">
            <a:extLst>
              <a:ext uri="{FF2B5EF4-FFF2-40B4-BE49-F238E27FC236}">
                <a16:creationId xmlns:a16="http://schemas.microsoft.com/office/drawing/2014/main" id="{E03FE6B5-6022-4CFE-85B6-0AD1DA5E059F}"/>
              </a:ext>
            </a:extLst>
          </p:cNvPr>
          <p:cNvSpPr>
            <a:spLocks noGrp="1"/>
          </p:cNvSpPr>
          <p:nvPr userDrawn="1">
            <p:ph type="title" hasCustomPrompt="1"/>
          </p:nvPr>
        </p:nvSpPr>
        <p:spPr>
          <a:xfrm>
            <a:off x="342900" y="717555"/>
            <a:ext cx="8129618" cy="856303"/>
          </a:xfrm>
          <a:prstGeom prst="rect">
            <a:avLst/>
          </a:prstGeom>
        </p:spPr>
        <p:txBody>
          <a:bodyPr/>
          <a:lstStyle>
            <a:lvl1pPr algn="l">
              <a:lnSpc>
                <a:spcPts val="2250"/>
              </a:lnSpc>
              <a:defRPr sz="2100" b="1" baseline="0">
                <a:solidFill>
                  <a:srgbClr val="DA521E"/>
                </a:solidFill>
                <a:effectLst/>
                <a:latin typeface="Calibri" pitchFamily="34" charset="0"/>
              </a:defRPr>
            </a:lvl1pPr>
          </a:lstStyle>
          <a:p>
            <a:r>
              <a:rPr lang="en-US"/>
              <a:t>Sample title of your presentation</a:t>
            </a:r>
          </a:p>
        </p:txBody>
      </p:sp>
      <p:sp>
        <p:nvSpPr>
          <p:cNvPr id="33" name="Subtitle 2">
            <a:extLst>
              <a:ext uri="{FF2B5EF4-FFF2-40B4-BE49-F238E27FC236}">
                <a16:creationId xmlns:a16="http://schemas.microsoft.com/office/drawing/2014/main" id="{FA82A376-37D6-4385-9A8E-5954F8ED847A}"/>
              </a:ext>
            </a:extLst>
          </p:cNvPr>
          <p:cNvSpPr>
            <a:spLocks noGrp="1"/>
          </p:cNvSpPr>
          <p:nvPr userDrawn="1">
            <p:ph type="subTitle" idx="1" hasCustomPrompt="1"/>
          </p:nvPr>
        </p:nvSpPr>
        <p:spPr>
          <a:xfrm>
            <a:off x="342900" y="2053731"/>
            <a:ext cx="6323030" cy="709129"/>
          </a:xfrm>
          <a:prstGeom prst="rect">
            <a:avLst/>
          </a:prstGeom>
        </p:spPr>
        <p:txBody>
          <a:bodyPr/>
          <a:lstStyle>
            <a:lvl1pPr marL="0" indent="0" algn="l">
              <a:buNone/>
              <a:defRPr sz="1500" b="1" baseline="0">
                <a:solidFill>
                  <a:srgbClr val="016A70"/>
                </a:solidFill>
                <a:effectLst/>
                <a:latin typeface="Calibri"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Presenter’s Name</a:t>
            </a:r>
          </a:p>
          <a:p>
            <a:r>
              <a:rPr lang="en-US"/>
              <a:t>Presenter’s Title</a:t>
            </a:r>
          </a:p>
        </p:txBody>
      </p:sp>
      <p:sp>
        <p:nvSpPr>
          <p:cNvPr id="34" name="Text Placeholder 8">
            <a:extLst>
              <a:ext uri="{FF2B5EF4-FFF2-40B4-BE49-F238E27FC236}">
                <a16:creationId xmlns:a16="http://schemas.microsoft.com/office/drawing/2014/main" id="{87440A12-BBFE-427B-9125-F1A28159BEC7}"/>
              </a:ext>
            </a:extLst>
          </p:cNvPr>
          <p:cNvSpPr>
            <a:spLocks noGrp="1"/>
          </p:cNvSpPr>
          <p:nvPr userDrawn="1">
            <p:ph type="body" sz="quarter" idx="10" hasCustomPrompt="1"/>
          </p:nvPr>
        </p:nvSpPr>
        <p:spPr>
          <a:xfrm>
            <a:off x="342900" y="3089770"/>
            <a:ext cx="6323036" cy="959747"/>
          </a:xfrm>
          <a:prstGeom prst="rect">
            <a:avLst/>
          </a:prstGeom>
        </p:spPr>
        <p:txBody>
          <a:bodyPr/>
          <a:lstStyle>
            <a:lvl1pPr marL="0" indent="0" algn="l">
              <a:lnSpc>
                <a:spcPts val="1500"/>
              </a:lnSpc>
              <a:buNone/>
              <a:defRPr sz="1350" baseline="0">
                <a:solidFill>
                  <a:schemeClr val="tx1"/>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Event Title</a:t>
            </a:r>
          </a:p>
          <a:p>
            <a:pPr lvl="0"/>
            <a:r>
              <a:rPr lang="en-US"/>
              <a:t>Date</a:t>
            </a:r>
          </a:p>
        </p:txBody>
      </p:sp>
      <p:sp>
        <p:nvSpPr>
          <p:cNvPr id="35" name="TextBox 34">
            <a:extLst>
              <a:ext uri="{FF2B5EF4-FFF2-40B4-BE49-F238E27FC236}">
                <a16:creationId xmlns:a16="http://schemas.microsoft.com/office/drawing/2014/main" id="{714E68ED-886E-4B01-98C7-3B06D6433E80}"/>
              </a:ext>
            </a:extLst>
          </p:cNvPr>
          <p:cNvSpPr txBox="1"/>
          <p:nvPr userDrawn="1"/>
        </p:nvSpPr>
        <p:spPr>
          <a:xfrm>
            <a:off x="342900" y="142945"/>
            <a:ext cx="6819211" cy="369332"/>
          </a:xfrm>
          <a:prstGeom prst="rect">
            <a:avLst/>
          </a:prstGeom>
          <a:noFill/>
        </p:spPr>
        <p:txBody>
          <a:bodyPr wrap="square" rtlCol="0">
            <a:spAutoFit/>
          </a:bodyPr>
          <a:lstStyle/>
          <a:p>
            <a:r>
              <a:rPr lang="en-US" sz="1800" b="1">
                <a:solidFill>
                  <a:schemeClr val="bg1"/>
                </a:solidFill>
                <a:latin typeface="Calibri" panose="020F0502020204030204" pitchFamily="34" charset="0"/>
              </a:rPr>
              <a:t>Centers for Disease Control and Prevention</a:t>
            </a:r>
          </a:p>
        </p:txBody>
      </p:sp>
      <p:pic>
        <p:nvPicPr>
          <p:cNvPr id="36" name="Picture 35" descr="Logos of the U.S. Department of Health and Human Services and Centers for Disease Control and Prevention" title="LOGOS">
            <a:extLst>
              <a:ext uri="{FF2B5EF4-FFF2-40B4-BE49-F238E27FC236}">
                <a16:creationId xmlns:a16="http://schemas.microsoft.com/office/drawing/2014/main" id="{229C74C4-5ED8-4DF0-8819-21F31B9D39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8976" y="63809"/>
            <a:ext cx="1239341" cy="710513"/>
          </a:xfrm>
          <a:prstGeom prst="rect">
            <a:avLst/>
          </a:prstGeom>
        </p:spPr>
      </p:pic>
    </p:spTree>
    <p:extLst>
      <p:ext uri="{BB962C8B-B14F-4D97-AF65-F5344CB8AC3E}">
        <p14:creationId xmlns:p14="http://schemas.microsoft.com/office/powerpoint/2010/main" val="23200819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7CFD-A434-4DE3-9098-E7F40C5266B2}"/>
              </a:ext>
            </a:extLst>
          </p:cNvPr>
          <p:cNvSpPr>
            <a:spLocks noGrp="1"/>
          </p:cNvSpPr>
          <p:nvPr>
            <p:ph type="title"/>
          </p:nvPr>
        </p:nvSpPr>
        <p:spPr>
          <a:xfrm>
            <a:off x="629841" y="273844"/>
            <a:ext cx="7886700" cy="994172"/>
          </a:xfrm>
        </p:spPr>
        <p:txBody>
          <a:bodyPr>
            <a:normAutofit/>
          </a:bodyPr>
          <a:lstStyle>
            <a:lvl1pPr>
              <a:defRPr sz="2700" b="1">
                <a:solidFill>
                  <a:srgbClr val="DA521E"/>
                </a:solidFill>
                <a:latin typeface="+mn-lt"/>
              </a:defRPr>
            </a:lvl1pPr>
          </a:lstStyle>
          <a:p>
            <a:r>
              <a:rPr lang="en-US"/>
              <a:t>Click to edit Master title style</a:t>
            </a:r>
          </a:p>
        </p:txBody>
      </p:sp>
      <p:sp>
        <p:nvSpPr>
          <p:cNvPr id="4" name="Content Placeholder 3">
            <a:extLst>
              <a:ext uri="{FF2B5EF4-FFF2-40B4-BE49-F238E27FC236}">
                <a16:creationId xmlns:a16="http://schemas.microsoft.com/office/drawing/2014/main" id="{9A7B0660-1DD0-4FD3-B390-5C412A35217E}"/>
              </a:ext>
            </a:extLst>
          </p:cNvPr>
          <p:cNvSpPr>
            <a:spLocks noGrp="1"/>
          </p:cNvSpPr>
          <p:nvPr>
            <p:ph sz="half" idx="2"/>
          </p:nvPr>
        </p:nvSpPr>
        <p:spPr>
          <a:xfrm>
            <a:off x="629842" y="1371601"/>
            <a:ext cx="3868340" cy="3270647"/>
          </a:xfrm>
        </p:spPr>
        <p:txBody>
          <a:bodyPr/>
          <a:lstStyle>
            <a:lvl1pPr>
              <a:defRPr sz="1800" b="1">
                <a:solidFill>
                  <a:srgbClr val="016A7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D77F812-FA35-4DD0-9B9C-FACAAC6261FE}"/>
              </a:ext>
            </a:extLst>
          </p:cNvPr>
          <p:cNvSpPr>
            <a:spLocks noGrp="1"/>
          </p:cNvSpPr>
          <p:nvPr>
            <p:ph sz="quarter" idx="4"/>
          </p:nvPr>
        </p:nvSpPr>
        <p:spPr>
          <a:xfrm>
            <a:off x="4629150" y="1371601"/>
            <a:ext cx="3887391" cy="3270647"/>
          </a:xfrm>
        </p:spPr>
        <p:txBody>
          <a:bodyPr/>
          <a:lstStyle>
            <a:lvl1pPr>
              <a:defRPr sz="1800" b="1">
                <a:solidFill>
                  <a:srgbClr val="016A7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70EC658D-D9CD-40A7-85ED-2C279A10257D}"/>
              </a:ext>
            </a:extLst>
          </p:cNvPr>
          <p:cNvGrpSpPr/>
          <p:nvPr userDrawn="1"/>
        </p:nvGrpSpPr>
        <p:grpSpPr>
          <a:xfrm>
            <a:off x="0" y="5032717"/>
            <a:ext cx="9144000" cy="110783"/>
            <a:chOff x="0" y="6710290"/>
            <a:chExt cx="12192000" cy="147710"/>
          </a:xfrm>
        </p:grpSpPr>
        <p:sp>
          <p:nvSpPr>
            <p:cNvPr id="24" name="Rectangle 23">
              <a:extLst>
                <a:ext uri="{FF2B5EF4-FFF2-40B4-BE49-F238E27FC236}">
                  <a16:creationId xmlns:a16="http://schemas.microsoft.com/office/drawing/2014/main" id="{2DACCB87-7A0C-4AC3-A76C-309079462B54}"/>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8" name="Rectangle 27">
              <a:extLst>
                <a:ext uri="{FF2B5EF4-FFF2-40B4-BE49-F238E27FC236}">
                  <a16:creationId xmlns:a16="http://schemas.microsoft.com/office/drawing/2014/main" id="{A2AA28A3-C436-4625-BB9B-C16D92E02AF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9" name="Rectangle 28">
              <a:extLst>
                <a:ext uri="{FF2B5EF4-FFF2-40B4-BE49-F238E27FC236}">
                  <a16:creationId xmlns:a16="http://schemas.microsoft.com/office/drawing/2014/main" id="{109AC30B-28B5-4D5C-8D4C-022278B7765E}"/>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0" name="Rectangle 29">
              <a:extLst>
                <a:ext uri="{FF2B5EF4-FFF2-40B4-BE49-F238E27FC236}">
                  <a16:creationId xmlns:a16="http://schemas.microsoft.com/office/drawing/2014/main" id="{3CC46D14-DA01-4B19-B5B3-693F4080A1F8}"/>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1" name="Rectangle 20">
              <a:extLst>
                <a:ext uri="{FF2B5EF4-FFF2-40B4-BE49-F238E27FC236}">
                  <a16:creationId xmlns:a16="http://schemas.microsoft.com/office/drawing/2014/main" id="{03CA7B71-06C0-4FE1-A73D-BE5BD59CAB71}"/>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2" name="Rectangle 31">
              <a:extLst>
                <a:ext uri="{FF2B5EF4-FFF2-40B4-BE49-F238E27FC236}">
                  <a16:creationId xmlns:a16="http://schemas.microsoft.com/office/drawing/2014/main" id="{50BC520A-D4B9-4E0C-BD8C-0745222D9413}"/>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anchor="t" anchorCtr="0" compatLnSpc="1">
              <a:prstTxWarp prst="textNoShape">
                <a:avLst/>
              </a:prstTxWarp>
            </a:bodyPr>
            <a:lstStyle/>
            <a:p>
              <a:endParaRPr lang="en-US" sz="1250"/>
            </a:p>
          </p:txBody>
        </p:sp>
      </p:grpSp>
    </p:spTree>
    <p:extLst>
      <p:ext uri="{BB962C8B-B14F-4D97-AF65-F5344CB8AC3E}">
        <p14:creationId xmlns:p14="http://schemas.microsoft.com/office/powerpoint/2010/main" val="3623236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432197" y="590843"/>
            <a:ext cx="8254603" cy="3397347"/>
          </a:xfrm>
        </p:spPr>
        <p:txBody>
          <a:bodyPr/>
          <a:lstStyle>
            <a:lvl1pPr>
              <a:spcAft>
                <a:spcPts val="900"/>
              </a:spcAft>
              <a:buNone/>
              <a:defRPr sz="2700" b="1">
                <a:solidFill>
                  <a:srgbClr val="DA521E"/>
                </a:solidFill>
              </a:defRPr>
            </a:lvl1pPr>
            <a:lvl2pPr marL="217885" indent="-217885">
              <a:spcBef>
                <a:spcPts val="450"/>
              </a:spcBef>
              <a:spcAft>
                <a:spcPts val="450"/>
              </a:spcAft>
              <a:buClr>
                <a:srgbClr val="8E8D01"/>
              </a:buClr>
              <a:buFont typeface="Wingdings" panose="05000000000000000000" pitchFamily="2" charset="2"/>
              <a:buChar char="§"/>
              <a:defRPr sz="2100"/>
            </a:lvl2pPr>
            <a:lvl3pPr marL="467916" indent="-250031">
              <a:spcBef>
                <a:spcPts val="450"/>
              </a:spcBef>
              <a:spcAft>
                <a:spcPts val="450"/>
              </a:spcAft>
              <a:buClr>
                <a:srgbClr val="008641"/>
              </a:buClr>
              <a:defRPr sz="1800"/>
            </a:lvl3pPr>
            <a:lvl4pPr marL="685800" indent="-173831">
              <a:spcBef>
                <a:spcPts val="450"/>
              </a:spcBef>
              <a:spcAft>
                <a:spcPts val="450"/>
              </a:spcAft>
              <a:defRPr/>
            </a:lvl4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4" name="Group 3">
            <a:extLst>
              <a:ext uri="{FF2B5EF4-FFF2-40B4-BE49-F238E27FC236}">
                <a16:creationId xmlns:a16="http://schemas.microsoft.com/office/drawing/2014/main" id="{1D32BAF1-D5A0-4C6E-94D5-1127F95EE41A}"/>
              </a:ext>
            </a:extLst>
          </p:cNvPr>
          <p:cNvGrpSpPr/>
          <p:nvPr userDrawn="1"/>
        </p:nvGrpSpPr>
        <p:grpSpPr>
          <a:xfrm>
            <a:off x="0" y="5032717"/>
            <a:ext cx="9144000" cy="110783"/>
            <a:chOff x="0" y="6710290"/>
            <a:chExt cx="12192000" cy="147710"/>
          </a:xfrm>
        </p:grpSpPr>
        <p:sp>
          <p:nvSpPr>
            <p:cNvPr id="27" name="Rectangle 26">
              <a:extLst>
                <a:ext uri="{FF2B5EF4-FFF2-40B4-BE49-F238E27FC236}">
                  <a16:creationId xmlns:a16="http://schemas.microsoft.com/office/drawing/2014/main" id="{5E8DEADA-D26F-425D-96A4-8A0235A9D750}"/>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8" name="Rectangle 27">
              <a:extLst>
                <a:ext uri="{FF2B5EF4-FFF2-40B4-BE49-F238E27FC236}">
                  <a16:creationId xmlns:a16="http://schemas.microsoft.com/office/drawing/2014/main" id="{94778224-688A-46DC-A288-0220AE5AEC2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9" name="Rectangle 28">
              <a:extLst>
                <a:ext uri="{FF2B5EF4-FFF2-40B4-BE49-F238E27FC236}">
                  <a16:creationId xmlns:a16="http://schemas.microsoft.com/office/drawing/2014/main" id="{60A45C29-57BD-486B-8A7A-8FB6EF6B3A67}"/>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0" name="Rectangle 29">
              <a:extLst>
                <a:ext uri="{FF2B5EF4-FFF2-40B4-BE49-F238E27FC236}">
                  <a16:creationId xmlns:a16="http://schemas.microsoft.com/office/drawing/2014/main" id="{75AD6A99-32F4-42B1-8FA2-05001EC9405E}"/>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1" name="Rectangle 20">
              <a:extLst>
                <a:ext uri="{FF2B5EF4-FFF2-40B4-BE49-F238E27FC236}">
                  <a16:creationId xmlns:a16="http://schemas.microsoft.com/office/drawing/2014/main" id="{FFFF1207-94F4-48F2-B98A-B8DB8D240FF4}"/>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2" name="Rectangle 31">
              <a:extLst>
                <a:ext uri="{FF2B5EF4-FFF2-40B4-BE49-F238E27FC236}">
                  <a16:creationId xmlns:a16="http://schemas.microsoft.com/office/drawing/2014/main" id="{79BFAADE-472A-422A-AF17-43CAA1A069FB}"/>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anchor="t" anchorCtr="0" compatLnSpc="1">
              <a:prstTxWarp prst="textNoShape">
                <a:avLst/>
              </a:prstTxWarp>
            </a:bodyPr>
            <a:lstStyle/>
            <a:p>
              <a:endParaRPr lang="en-US" sz="1250"/>
            </a:p>
          </p:txBody>
        </p:sp>
      </p:grpSp>
    </p:spTree>
    <p:extLst>
      <p:ext uri="{BB962C8B-B14F-4D97-AF65-F5344CB8AC3E}">
        <p14:creationId xmlns:p14="http://schemas.microsoft.com/office/powerpoint/2010/main" val="2993332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852A-680F-4655-CD82-8FDB7707E98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BC3B0BC-73FF-E49E-E8EF-2711F44DA39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3F1508-C8B8-4636-97CB-4FB07728FF86}"/>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5" name="Footer Placeholder 4">
            <a:extLst>
              <a:ext uri="{FF2B5EF4-FFF2-40B4-BE49-F238E27FC236}">
                <a16:creationId xmlns:a16="http://schemas.microsoft.com/office/drawing/2014/main" id="{646397F6-7E87-25B1-D32E-0FC2CC1D1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5AA3E-BCC0-CD30-B97C-02154F965B0B}"/>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21790948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3CD6F-9018-3B6B-4B1A-D66438BC9B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53951A-5D95-9254-1F45-6A18902D8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F9E731-5003-8FAB-4E73-B8ABE5CFE645}"/>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5" name="Footer Placeholder 4">
            <a:extLst>
              <a:ext uri="{FF2B5EF4-FFF2-40B4-BE49-F238E27FC236}">
                <a16:creationId xmlns:a16="http://schemas.microsoft.com/office/drawing/2014/main" id="{FF773BBD-7BD9-CE01-1CCC-29726B6C5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C3DD0-53FC-09C0-DAB4-E1031E2D2C1E}"/>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37324625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9820-AE9A-73F9-B86F-C7C06FDA780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E08C85B-02C3-8334-7886-106BF80C210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2F7C56-6A3A-1A5C-7986-CC59EAA4E5F3}"/>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5" name="Footer Placeholder 4">
            <a:extLst>
              <a:ext uri="{FF2B5EF4-FFF2-40B4-BE49-F238E27FC236}">
                <a16:creationId xmlns:a16="http://schemas.microsoft.com/office/drawing/2014/main" id="{E33FEA7E-C9C7-B0E0-25F5-E9125F72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A7B7F-CF23-E9F1-89E0-DEDD6E15F061}"/>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167286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8_Data Slide (for content heavy tables and charts)">
    <p:spTree>
      <p:nvGrpSpPr>
        <p:cNvPr id="1" name=""/>
        <p:cNvGrpSpPr/>
        <p:nvPr/>
      </p:nvGrpSpPr>
      <p:grpSpPr>
        <a:xfrm>
          <a:off x="0" y="0"/>
          <a:ext cx="0" cy="0"/>
          <a:chOff x="0" y="0"/>
          <a:chExt cx="0" cy="0"/>
        </a:xfrm>
      </p:grpSpPr>
      <p:sp>
        <p:nvSpPr>
          <p:cNvPr id="7" name="Text Placeholder 7"/>
          <p:cNvSpPr>
            <a:spLocks noGrp="1"/>
          </p:cNvSpPr>
          <p:nvPr>
            <p:ph type="body" sz="quarter" idx="10"/>
          </p:nvPr>
        </p:nvSpPr>
        <p:spPr>
          <a:xfrm>
            <a:off x="457200" y="1368213"/>
            <a:ext cx="8229600" cy="3132350"/>
          </a:xfrm>
        </p:spPr>
        <p:txBody>
          <a:bodyPr/>
          <a:lstStyle>
            <a:lvl1pPr marL="342900" indent="-342900">
              <a:lnSpc>
                <a:spcPts val="2200"/>
              </a:lnSpc>
              <a:buClr>
                <a:srgbClr val="E25423"/>
              </a:buClr>
              <a:buFont typeface="Arial" panose="020B0604020202020204" pitchFamily="34" charset="0"/>
              <a:buChar char="•"/>
              <a:defRPr sz="2000" b="0">
                <a:solidFill>
                  <a:srgbClr val="1D1D1D"/>
                </a:solidFill>
              </a:defRPr>
            </a:lvl1pPr>
            <a:lvl2pPr>
              <a:lnSpc>
                <a:spcPts val="2000"/>
              </a:lnSpc>
              <a:buClr>
                <a:srgbClr val="E25423"/>
              </a:buClr>
              <a:defRPr sz="2000">
                <a:solidFill>
                  <a:srgbClr val="1D1D1D"/>
                </a:solidFill>
              </a:defRPr>
            </a:lvl2pPr>
            <a:lvl3pPr>
              <a:lnSpc>
                <a:spcPts val="2000"/>
              </a:lnSpc>
              <a:buClr>
                <a:srgbClr val="5A5A5A"/>
              </a:buClr>
              <a:defRPr sz="2000">
                <a:solidFill>
                  <a:srgbClr val="1D1D1D"/>
                </a:solidFill>
              </a:defRPr>
            </a:lvl3pPr>
            <a:lvl4pPr>
              <a:defRPr sz="2000">
                <a:solidFill>
                  <a:srgbClr val="1D1D1D"/>
                </a:solidFill>
              </a:defRPr>
            </a:lvl4pPr>
            <a:lvl5pPr>
              <a:defRPr sz="2000">
                <a:solidFill>
                  <a:srgbClr val="1D1D1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59"/>
            <a:ext cx="9144000" cy="90541"/>
          </a:xfrm>
          <a:prstGeom prst="rect">
            <a:avLst/>
          </a:prstGeom>
        </p:spPr>
      </p:pic>
      <p:sp>
        <p:nvSpPr>
          <p:cNvPr id="5" name="Title 1">
            <a:extLst>
              <a:ext uri="{FF2B5EF4-FFF2-40B4-BE49-F238E27FC236}">
                <a16:creationId xmlns:a16="http://schemas.microsoft.com/office/drawing/2014/main" id="{0E7F2F02-184C-4505-8466-02885693FE6C}"/>
              </a:ext>
            </a:extLst>
          </p:cNvPr>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5DAB"/>
                </a:solidFill>
                <a:effectLst/>
                <a:latin typeface="Calibri" pitchFamily="34" charset="0"/>
              </a:defRPr>
            </a:lvl1pPr>
          </a:lstStyle>
          <a:p>
            <a:endParaRPr lang="en-US"/>
          </a:p>
        </p:txBody>
      </p:sp>
    </p:spTree>
    <p:extLst>
      <p:ext uri="{BB962C8B-B14F-4D97-AF65-F5344CB8AC3E}">
        <p14:creationId xmlns:p14="http://schemas.microsoft.com/office/powerpoint/2010/main" val="28298931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07EF-E055-7AAA-C60F-8CD9DC7F22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E6EEB5-0CB3-5831-7B9E-E326F1C7F66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485680-70BA-3B39-B178-3524A84D5B3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7E9CAD-1ED1-6CBE-5809-C100FF7F299E}"/>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6" name="Footer Placeholder 5">
            <a:extLst>
              <a:ext uri="{FF2B5EF4-FFF2-40B4-BE49-F238E27FC236}">
                <a16:creationId xmlns:a16="http://schemas.microsoft.com/office/drawing/2014/main" id="{62374E5F-58A4-A858-8CFC-A6D780296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61947A-61E5-8444-6777-78DF7F6ADD19}"/>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3306763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C50C-9E38-7DB8-2887-94C1FF7A7F0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5DA48E-D339-EE53-2925-6EF78683FAD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164C0BA-C6CD-671E-977F-1A73D2CD533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9F8BE-F72F-5B6D-80CC-7108591581F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BCFEEE5-914E-C410-C660-F8B84DEC95F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4EF710-4571-3B86-5D8E-D7F8F03B1E3F}"/>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8" name="Footer Placeholder 7">
            <a:extLst>
              <a:ext uri="{FF2B5EF4-FFF2-40B4-BE49-F238E27FC236}">
                <a16:creationId xmlns:a16="http://schemas.microsoft.com/office/drawing/2014/main" id="{7E426084-449D-CF66-FE0B-E9B78E77A4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C30FD8-5F8B-B307-97D8-D2D6632D158B}"/>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22210831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2B24-E5C6-FA3D-171C-68F9A2BC0B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C0963-BB87-9438-ED4F-970083411016}"/>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4" name="Footer Placeholder 3">
            <a:extLst>
              <a:ext uri="{FF2B5EF4-FFF2-40B4-BE49-F238E27FC236}">
                <a16:creationId xmlns:a16="http://schemas.microsoft.com/office/drawing/2014/main" id="{122C1D1E-8AD4-D35B-A05F-FC17561D28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1B1F63-834D-C8D3-E00D-93877593E182}"/>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3397933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A8A72C-4140-E3ED-7A85-5F01B3597E7F}"/>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3" name="Footer Placeholder 2">
            <a:extLst>
              <a:ext uri="{FF2B5EF4-FFF2-40B4-BE49-F238E27FC236}">
                <a16:creationId xmlns:a16="http://schemas.microsoft.com/office/drawing/2014/main" id="{729E74AC-90EA-1AB3-6EBA-55798F5D9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A645EC-E7D9-C3ED-23FD-8B2B648B101B}"/>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4150514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AD59-5157-2A11-E132-09B17884FA1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FC26C5F-FC8C-FD3A-0F12-558488899C3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E8E63F-8E6A-A26B-571E-4C7D88F3A53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F34ED90-EA1A-6B58-B101-A4DD440F6B97}"/>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6" name="Footer Placeholder 5">
            <a:extLst>
              <a:ext uri="{FF2B5EF4-FFF2-40B4-BE49-F238E27FC236}">
                <a16:creationId xmlns:a16="http://schemas.microsoft.com/office/drawing/2014/main" id="{D978E68E-EC8D-40F6-D7D1-B8CC3734DF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C28BF0-2A53-45A3-20B0-7467976053D4}"/>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23764314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58A5-28EB-7C98-0CDE-FDFACB9FE71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61D8F2D-D106-9B84-2CF2-0DEFD25DC62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7811B11-E74A-C8D5-735D-E0299A35339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F12A2E-7D38-9260-A225-EAA7E8E54F26}"/>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6" name="Footer Placeholder 5">
            <a:extLst>
              <a:ext uri="{FF2B5EF4-FFF2-40B4-BE49-F238E27FC236}">
                <a16:creationId xmlns:a16="http://schemas.microsoft.com/office/drawing/2014/main" id="{E5181696-DFBC-A951-B59A-8601D63931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1AE103-586A-A7DF-C055-F43046CF02F1}"/>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24451167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0339-D2C2-BA4B-DABD-FD0D57509F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1428FD-7E1E-2081-D648-E4EC96F3BC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37CE2-ACD0-CC1E-13D5-A8F3D5420BED}"/>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5" name="Footer Placeholder 4">
            <a:extLst>
              <a:ext uri="{FF2B5EF4-FFF2-40B4-BE49-F238E27FC236}">
                <a16:creationId xmlns:a16="http://schemas.microsoft.com/office/drawing/2014/main" id="{78248B76-1CE7-62EF-2C7A-EBA7E54D4D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8005A-F167-68A3-C26F-31E484D1B818}"/>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398676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F4A1C1-FB13-0ABB-05D2-8895DF62FCC3}"/>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678AB-0FEE-2465-4DF2-F336B673CE9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A9528D-E615-31EC-DF45-7682645F4E98}"/>
              </a:ext>
            </a:extLst>
          </p:cNvPr>
          <p:cNvSpPr>
            <a:spLocks noGrp="1"/>
          </p:cNvSpPr>
          <p:nvPr>
            <p:ph type="dt" sz="half" idx="10"/>
          </p:nvPr>
        </p:nvSpPr>
        <p:spPr/>
        <p:txBody>
          <a:bodyPr/>
          <a:lstStyle/>
          <a:p>
            <a:fld id="{2334CA44-4E86-4326-83E9-EE32F76DD7AA}" type="datetimeFigureOut">
              <a:rPr lang="en-US" smtClean="0"/>
              <a:t>5/20/2024</a:t>
            </a:fld>
            <a:endParaRPr lang="en-US"/>
          </a:p>
        </p:txBody>
      </p:sp>
      <p:sp>
        <p:nvSpPr>
          <p:cNvPr id="5" name="Footer Placeholder 4">
            <a:extLst>
              <a:ext uri="{FF2B5EF4-FFF2-40B4-BE49-F238E27FC236}">
                <a16:creationId xmlns:a16="http://schemas.microsoft.com/office/drawing/2014/main" id="{3FCE69A8-CB94-62EC-C14A-58604358E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85491-63B1-27A5-6339-EB5A416A7E1E}"/>
              </a:ext>
            </a:extLst>
          </p:cNvPr>
          <p:cNvSpPr>
            <a:spLocks noGrp="1"/>
          </p:cNvSpPr>
          <p:nvPr>
            <p:ph type="sldNum" sz="quarter" idx="12"/>
          </p:nvPr>
        </p:nvSpPr>
        <p:spPr/>
        <p:txBody>
          <a:bodyPr/>
          <a:lstStyle/>
          <a:p>
            <a:fld id="{C55CB9FC-5B59-472B-B22B-9CE628AB93C9}" type="slidenum">
              <a:rPr lang="en-US" smtClean="0"/>
              <a:t>‹#›</a:t>
            </a:fld>
            <a:endParaRPr lang="en-US"/>
          </a:p>
        </p:txBody>
      </p:sp>
    </p:spTree>
    <p:extLst>
      <p:ext uri="{BB962C8B-B14F-4D97-AF65-F5344CB8AC3E}">
        <p14:creationId xmlns:p14="http://schemas.microsoft.com/office/powerpoint/2010/main" val="4729264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3000"/>
              </a:lnSpc>
              <a:defRPr sz="2800" b="1" baseline="0">
                <a:solidFill>
                  <a:schemeClr val="accent6">
                    <a:lumMod val="75000"/>
                    <a:lumOff val="25000"/>
                  </a:schemeClr>
                </a:solidFill>
                <a:effectLst/>
                <a:latin typeface="Calibri" pitchFamily="34" charset="0"/>
              </a:defRPr>
            </a:lvl1pPr>
          </a:lstStyle>
          <a:p>
            <a:r>
              <a:rPr lang="en-US" dirty="0"/>
              <a:t>Bottom band: NCEZID</a:t>
            </a:r>
          </a:p>
        </p:txBody>
      </p:sp>
      <p:sp>
        <p:nvSpPr>
          <p:cNvPr id="7" name="Text Placeholder 7"/>
          <p:cNvSpPr>
            <a:spLocks noGrp="1"/>
          </p:cNvSpPr>
          <p:nvPr>
            <p:ph type="body" sz="quarter" idx="10"/>
          </p:nvPr>
        </p:nvSpPr>
        <p:spPr>
          <a:xfrm>
            <a:off x="457200" y="1158875"/>
            <a:ext cx="8229600" cy="3341688"/>
          </a:xfrm>
        </p:spPr>
        <p:txBody>
          <a:bodyPr/>
          <a:lstStyle>
            <a:lvl1pPr marL="342900" indent="-342900">
              <a:buClr>
                <a:srgbClr val="E25423"/>
              </a:buClr>
              <a:buFont typeface="Wingdings" panose="05000000000000000000" pitchFamily="2" charset="2"/>
              <a:buChar char="§"/>
              <a:defRPr sz="2000">
                <a:solidFill>
                  <a:schemeClr val="accent6"/>
                </a:solidFill>
              </a:defRPr>
            </a:lvl1pPr>
            <a:lvl2pPr>
              <a:buClr>
                <a:srgbClr val="8D8B00"/>
              </a:buClr>
              <a:defRPr sz="2000">
                <a:solidFill>
                  <a:schemeClr val="accent6"/>
                </a:solidFill>
              </a:defRPr>
            </a:lvl2pPr>
            <a:lvl3pPr>
              <a:buClr>
                <a:srgbClr val="006A71"/>
              </a:buClr>
              <a:defRPr sz="2000">
                <a:solidFill>
                  <a:schemeClr val="accent6"/>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760829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NCEZID">
    <p:bg>
      <p:bgPr>
        <a:solidFill>
          <a:schemeClr val="bg2"/>
        </a:solidFill>
        <a:effectLst/>
      </p:bgPr>
    </p:bg>
    <p:spTree>
      <p:nvGrpSpPr>
        <p:cNvPr id="1" name=""/>
        <p:cNvGrpSpPr/>
        <p:nvPr/>
      </p:nvGrpSpPr>
      <p:grpSpPr>
        <a:xfrm>
          <a:off x="0" y="0"/>
          <a:ext cx="0" cy="0"/>
          <a:chOff x="0" y="0"/>
          <a:chExt cx="0" cy="0"/>
        </a:xfrm>
      </p:grpSpPr>
      <p:pic>
        <p:nvPicPr>
          <p:cNvPr id="3" name="Picture 2" descr="Logos of the U.S. Department of Health and Human Services and the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2"/>
            <a:ext cx="9144000" cy="889620"/>
          </a:xfrm>
          <a:prstGeom prst="rect">
            <a:avLst/>
          </a:prstGeom>
        </p:spPr>
      </p:pic>
      <p:sp>
        <p:nvSpPr>
          <p:cNvPr id="7" name="Title 1"/>
          <p:cNvSpPr>
            <a:spLocks noGrp="1"/>
          </p:cNvSpPr>
          <p:nvPr>
            <p:ph type="title"/>
          </p:nvPr>
        </p:nvSpPr>
        <p:spPr>
          <a:xfrm>
            <a:off x="457200" y="1026675"/>
            <a:ext cx="8229600" cy="866834"/>
          </a:xfrm>
          <a:prstGeom prst="rect">
            <a:avLst/>
          </a:prstGeom>
        </p:spPr>
        <p:txBody>
          <a:bodyPr/>
          <a:lstStyle>
            <a:lvl1pPr algn="l">
              <a:lnSpc>
                <a:spcPts val="3000"/>
              </a:lnSpc>
              <a:defRPr sz="2800" b="1" baseline="0">
                <a:solidFill>
                  <a:srgbClr val="005DAB"/>
                </a:solidFill>
                <a:effectLst/>
                <a:latin typeface="Calibri" pitchFamily="34" charset="0"/>
              </a:defRPr>
            </a:lvl1pPr>
          </a:lstStyle>
          <a:p>
            <a:endParaRPr lang="en-US" dirty="0"/>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2000" b="1" baseline="0">
                <a:solidFill>
                  <a:srgbClr val="005DAB"/>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2000"/>
              </a:lnSpc>
              <a:buNone/>
              <a:defRPr sz="1800" baseline="0">
                <a:solidFill>
                  <a:srgbClr val="005DAB"/>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6" name="TextBox 5"/>
          <p:cNvSpPr txBox="1"/>
          <p:nvPr userDrawn="1"/>
        </p:nvSpPr>
        <p:spPr>
          <a:xfrm>
            <a:off x="457200" y="153437"/>
            <a:ext cx="6903076" cy="369332"/>
          </a:xfrm>
          <a:prstGeom prst="rect">
            <a:avLst/>
          </a:prstGeom>
          <a:noFill/>
        </p:spPr>
        <p:txBody>
          <a:bodyPr wrap="square" rtlCol="0">
            <a:spAutoFit/>
          </a:bodyPr>
          <a:lstStyle/>
          <a:p>
            <a:r>
              <a:rPr lang="en-US" b="1" dirty="0">
                <a:solidFill>
                  <a:srgbClr val="1D1D1D"/>
                </a:solidFill>
                <a:latin typeface="Calibri" panose="020F0502020204030204" pitchFamily="34" charset="0"/>
              </a:rPr>
              <a:t>National Center for Emerging and Zoonotic Infectious Diseases</a:t>
            </a:r>
          </a:p>
        </p:txBody>
      </p:sp>
    </p:spTree>
    <p:extLst>
      <p:ext uri="{BB962C8B-B14F-4D97-AF65-F5344CB8AC3E}">
        <p14:creationId xmlns:p14="http://schemas.microsoft.com/office/powerpoint/2010/main" val="2920849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Data Slide (for content heavy tables and chart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59"/>
            <a:ext cx="9144000" cy="90541"/>
          </a:xfrm>
          <a:prstGeom prst="rect">
            <a:avLst/>
          </a:prstGeom>
        </p:spPr>
      </p:pic>
      <p:sp>
        <p:nvSpPr>
          <p:cNvPr id="5" name="Title 1">
            <a:extLst>
              <a:ext uri="{FF2B5EF4-FFF2-40B4-BE49-F238E27FC236}">
                <a16:creationId xmlns:a16="http://schemas.microsoft.com/office/drawing/2014/main" id="{0E7F2F02-184C-4505-8466-02885693FE6C}"/>
              </a:ext>
            </a:extLst>
          </p:cNvPr>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5DAB"/>
                </a:solidFill>
                <a:effectLst/>
                <a:latin typeface="Calibri" pitchFamily="34" charset="0"/>
              </a:defRPr>
            </a:lvl1pPr>
          </a:lstStyle>
          <a:p>
            <a:endParaRPr lang="en-US"/>
          </a:p>
        </p:txBody>
      </p:sp>
      <p:sp>
        <p:nvSpPr>
          <p:cNvPr id="6" name="Content Placeholder 18">
            <a:extLst>
              <a:ext uri="{FF2B5EF4-FFF2-40B4-BE49-F238E27FC236}">
                <a16:creationId xmlns:a16="http://schemas.microsoft.com/office/drawing/2014/main" id="{2B740530-9FB4-416D-81D1-709E1379603A}"/>
              </a:ext>
            </a:extLst>
          </p:cNvPr>
          <p:cNvSpPr>
            <a:spLocks noGrp="1"/>
          </p:cNvSpPr>
          <p:nvPr>
            <p:ph sz="quarter" idx="11"/>
          </p:nvPr>
        </p:nvSpPr>
        <p:spPr>
          <a:xfrm>
            <a:off x="457200" y="1368213"/>
            <a:ext cx="8229600" cy="3132350"/>
          </a:xfrm>
        </p:spPr>
        <p:txBody>
          <a:bodyPr/>
          <a:lstStyle>
            <a:lvl1pPr marL="282575" indent="-282575">
              <a:spcAft>
                <a:spcPts val="600"/>
              </a:spcAft>
              <a:buFont typeface="Arial" panose="020B0604020202020204" pitchFamily="34" charset="0"/>
              <a:buChar char="•"/>
              <a:defRPr sz="2000" b="0">
                <a:solidFill>
                  <a:srgbClr val="000000"/>
                </a:solidFill>
              </a:defRPr>
            </a:lvl1pPr>
            <a:lvl2pPr marL="573088" indent="-231775">
              <a:spcBef>
                <a:spcPts val="0"/>
              </a:spcBef>
              <a:spcAft>
                <a:spcPts val="600"/>
              </a:spcAft>
              <a:buClr>
                <a:srgbClr val="E25423"/>
              </a:buClr>
              <a:buFont typeface="Arial" panose="020B0604020202020204" pitchFamily="34" charset="0"/>
              <a:buChar char="‒"/>
              <a:defRPr sz="2000"/>
            </a:lvl2pPr>
            <a:lvl3pPr marL="623888" indent="-333375">
              <a:spcBef>
                <a:spcPts val="600"/>
              </a:spcBef>
              <a:spcAft>
                <a:spcPts val="600"/>
              </a:spcAft>
              <a:buClr>
                <a:srgbClr val="692145"/>
              </a:buClr>
              <a:defRPr sz="2400"/>
            </a:lvl3pPr>
            <a:lvl4pPr marL="914400" indent="-231775">
              <a:spcBef>
                <a:spcPts val="0"/>
              </a:spcBef>
              <a:spcAft>
                <a:spcPts val="0"/>
              </a:spcAft>
              <a:buClr>
                <a:schemeClr val="bg2">
                  <a:lumMod val="50000"/>
                </a:schemeClr>
              </a:buClr>
              <a:buFont typeface="Arial" panose="020B0604020202020204" pitchFamily="34" charset="0"/>
              <a:buChar char="•"/>
              <a:defRPr/>
            </a:lvl4pPr>
            <a:lvl5pPr marL="1255713" indent="-225425">
              <a:spcBef>
                <a:spcPts val="0"/>
              </a:spcBef>
              <a:buClr>
                <a:schemeClr val="bg2">
                  <a:lumMod val="50000"/>
                </a:schemeClr>
              </a:buClr>
              <a:buFont typeface="Arial" panose="020B0604020202020204" pitchFamily="34" charset="0"/>
              <a:buChar char="–"/>
              <a:defRPr/>
            </a:lvl5pPr>
            <a:lvl6pPr marL="1603375" indent="-231775">
              <a:buClr>
                <a:schemeClr val="bg2">
                  <a:lumMod val="50000"/>
                </a:schemeClr>
              </a:buClr>
              <a:buFont typeface="Arial" panose="020B0604020202020204" pitchFamily="34" charset="0"/>
              <a:buChar char="»"/>
              <a:defRPr>
                <a:solidFill>
                  <a:srgbClr val="000000"/>
                </a:solidFill>
                <a:latin typeface="Calibri" panose="020F0502020204030204" pitchFamily="34" charset="0"/>
                <a:cs typeface="Calibri" panose="020F0502020204030204" pitchFamily="34" charset="0"/>
              </a:defRPr>
            </a:lvl6pPr>
          </a:lstStyle>
          <a:p>
            <a:pPr lvl="0"/>
            <a:r>
              <a:rPr lang="en-US"/>
              <a:t>Click to edit Master text styles</a:t>
            </a:r>
          </a:p>
          <a:p>
            <a:pPr lvl="1"/>
            <a:r>
              <a:rPr lang="en-US"/>
              <a:t>Second level</a:t>
            </a:r>
          </a:p>
          <a:p>
            <a:pPr lvl="3"/>
            <a:r>
              <a:rPr lang="en-US"/>
              <a:t>Third level</a:t>
            </a:r>
          </a:p>
          <a:p>
            <a:pPr lvl="4"/>
            <a:r>
              <a:rPr lang="en-US"/>
              <a:t>Fourth level</a:t>
            </a:r>
          </a:p>
          <a:p>
            <a:pPr lvl="5"/>
            <a:r>
              <a:rPr lang="en-US"/>
              <a:t>Fifth level</a:t>
            </a:r>
          </a:p>
          <a:p>
            <a:pPr lvl="0"/>
            <a:endParaRPr lang="en-US"/>
          </a:p>
        </p:txBody>
      </p:sp>
    </p:spTree>
    <p:extLst>
      <p:ext uri="{BB962C8B-B14F-4D97-AF65-F5344CB8AC3E}">
        <p14:creationId xmlns:p14="http://schemas.microsoft.com/office/powerpoint/2010/main" val="395144250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3000"/>
              </a:lnSpc>
              <a:defRPr sz="2800" b="1" baseline="0">
                <a:solidFill>
                  <a:srgbClr val="005DAB"/>
                </a:solidFill>
                <a:effectLst/>
                <a:latin typeface="Calibri" pitchFamily="34" charset="0"/>
              </a:defRPr>
            </a:lvl1pPr>
          </a:lstStyle>
          <a:p>
            <a:r>
              <a:rPr lang="en-US" dirty="0"/>
              <a:t>Bottom band: NCEZID</a:t>
            </a:r>
          </a:p>
        </p:txBody>
      </p:sp>
      <p:sp>
        <p:nvSpPr>
          <p:cNvPr id="7" name="Text Placeholder 7"/>
          <p:cNvSpPr>
            <a:spLocks noGrp="1"/>
          </p:cNvSpPr>
          <p:nvPr>
            <p:ph type="body" sz="quarter" idx="10"/>
          </p:nvPr>
        </p:nvSpPr>
        <p:spPr>
          <a:xfrm>
            <a:off x="457200" y="1158875"/>
            <a:ext cx="8229600" cy="3341688"/>
          </a:xfrm>
        </p:spPr>
        <p:txBody>
          <a:bodyPr/>
          <a:lstStyle>
            <a:lvl1pPr marL="342900" indent="-342900">
              <a:buClr>
                <a:srgbClr val="E25423"/>
              </a:buClr>
              <a:buFont typeface="Wingdings" panose="05000000000000000000" pitchFamily="2" charset="2"/>
              <a:buChar char="§"/>
              <a:defRPr sz="2000">
                <a:solidFill>
                  <a:srgbClr val="005DAB"/>
                </a:solidFill>
              </a:defRPr>
            </a:lvl1pPr>
            <a:lvl2pPr>
              <a:buClr>
                <a:srgbClr val="8D8B00"/>
              </a:buClr>
              <a:defRPr sz="2000">
                <a:solidFill>
                  <a:srgbClr val="005DAB"/>
                </a:solidFill>
              </a:defRPr>
            </a:lvl2pPr>
            <a:lvl3pPr>
              <a:buClr>
                <a:srgbClr val="006A71"/>
              </a:buClr>
              <a:defRPr sz="2000">
                <a:solidFill>
                  <a:srgbClr val="005DAB"/>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59"/>
            <a:ext cx="9144000" cy="90541"/>
          </a:xfrm>
          <a:prstGeom prst="rect">
            <a:avLst/>
          </a:prstGeom>
        </p:spPr>
      </p:pic>
    </p:spTree>
    <p:extLst>
      <p:ext uri="{BB962C8B-B14F-4D97-AF65-F5344CB8AC3E}">
        <p14:creationId xmlns:p14="http://schemas.microsoft.com/office/powerpoint/2010/main" val="12837104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5DAB"/>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4807131"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59"/>
            <a:ext cx="9144000" cy="90541"/>
          </a:xfrm>
          <a:prstGeom prst="rect">
            <a:avLst/>
          </a:prstGeom>
        </p:spPr>
      </p:pic>
    </p:spTree>
    <p:extLst>
      <p:ext uri="{BB962C8B-B14F-4D97-AF65-F5344CB8AC3E}">
        <p14:creationId xmlns:p14="http://schemas.microsoft.com/office/powerpoint/2010/main" val="20473030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E254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3350323"/>
            <a:ext cx="8294913" cy="871538"/>
          </a:xfrm>
          <a:prstGeom prst="rect">
            <a:avLst/>
          </a:prstGeom>
        </p:spPr>
        <p:txBody>
          <a:bodyPr anchor="b"/>
          <a:lstStyle>
            <a:lvl1pPr algn="l">
              <a:defRPr sz="3600" b="1" baseline="0">
                <a:solidFill>
                  <a:srgbClr val="000000"/>
                </a:solidFill>
                <a:effectLst/>
                <a:latin typeface="Calibri" pitchFamily="34" charset="0"/>
              </a:defRPr>
            </a:lvl1pPr>
          </a:lstStyle>
          <a:p>
            <a:r>
              <a:rPr lang="en-US" dirty="0"/>
              <a:t>Click to edit Master title style</a:t>
            </a:r>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2200"/>
              </a:lnSpc>
              <a:buNone/>
              <a:defRPr sz="2000" baseline="0">
                <a:solidFill>
                  <a:srgbClr val="000000"/>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6083009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LOSING_OD">
    <p:spTree>
      <p:nvGrpSpPr>
        <p:cNvPr id="1" name=""/>
        <p:cNvGrpSpPr/>
        <p:nvPr/>
      </p:nvGrpSpPr>
      <p:grpSpPr>
        <a:xfrm>
          <a:off x="0" y="0"/>
          <a:ext cx="0" cy="0"/>
          <a:chOff x="0" y="0"/>
          <a:chExt cx="0" cy="0"/>
        </a:xfrm>
      </p:grpSpPr>
      <p:sp>
        <p:nvSpPr>
          <p:cNvPr id="3" name="TextBox 2"/>
          <p:cNvSpPr txBox="1"/>
          <p:nvPr userDrawn="1"/>
        </p:nvSpPr>
        <p:spPr>
          <a:xfrm>
            <a:off x="127218" y="2746824"/>
            <a:ext cx="6639341" cy="1384995"/>
          </a:xfrm>
          <a:prstGeom prst="rect">
            <a:avLst/>
          </a:prstGeom>
          <a:noFill/>
        </p:spPr>
        <p:txBody>
          <a:bodyPr wrap="square" rtlCol="0">
            <a:spAutoFit/>
          </a:bodyPr>
          <a:lstStyle/>
          <a:p>
            <a:r>
              <a:rPr lang="en-US" sz="1200" dirty="0">
                <a:solidFill>
                  <a:srgbClr val="005DAB"/>
                </a:solidFill>
                <a:latin typeface="Calibri" panose="020F0502020204030204" pitchFamily="34" charset="0"/>
              </a:rPr>
              <a:t>For more information, contact CDC</a:t>
            </a:r>
            <a:br>
              <a:rPr lang="en-US" sz="1200" dirty="0">
                <a:solidFill>
                  <a:srgbClr val="005DAB"/>
                </a:solidFill>
                <a:latin typeface="Calibri" panose="020F0502020204030204" pitchFamily="34" charset="0"/>
              </a:rPr>
            </a:br>
            <a:r>
              <a:rPr lang="en-US" sz="1200" dirty="0">
                <a:solidFill>
                  <a:srgbClr val="005DAB"/>
                </a:solidFill>
                <a:latin typeface="Calibri" panose="020F0502020204030204" pitchFamily="34" charset="0"/>
              </a:rPr>
              <a:t>1-800-CDC-INFO (232-4636)</a:t>
            </a:r>
            <a:br>
              <a:rPr lang="en-US" sz="1200" dirty="0">
                <a:solidFill>
                  <a:srgbClr val="005DAB"/>
                </a:solidFill>
                <a:latin typeface="Calibri" panose="020F0502020204030204" pitchFamily="34" charset="0"/>
              </a:rPr>
            </a:br>
            <a:r>
              <a:rPr lang="en-US" sz="1200" dirty="0">
                <a:solidFill>
                  <a:srgbClr val="005DAB"/>
                </a:solidFill>
                <a:latin typeface="Calibri" panose="020F0502020204030204" pitchFamily="34" charset="0"/>
              </a:rPr>
              <a:t>TTY:  1-888-232-6348    www.cdc.gov</a:t>
            </a:r>
            <a:br>
              <a:rPr lang="en-US" sz="1200" dirty="0">
                <a:solidFill>
                  <a:srgbClr val="005DAB"/>
                </a:solidFill>
                <a:latin typeface="Calibri" panose="020F0502020204030204" pitchFamily="34" charset="0"/>
              </a:rPr>
            </a:br>
            <a:br>
              <a:rPr lang="en-US" sz="1200" dirty="0">
                <a:solidFill>
                  <a:srgbClr val="005DAB"/>
                </a:solidFill>
                <a:latin typeface="Calibri" panose="020F0502020204030204" pitchFamily="34" charset="0"/>
              </a:rPr>
            </a:br>
            <a:br>
              <a:rPr lang="en-US" sz="1200" dirty="0">
                <a:solidFill>
                  <a:srgbClr val="005DAB"/>
                </a:solidFill>
                <a:latin typeface="Calibri" panose="020F0502020204030204" pitchFamily="34" charset="0"/>
              </a:rPr>
            </a:br>
            <a:r>
              <a:rPr lang="en-US" sz="1200" dirty="0">
                <a:solidFill>
                  <a:srgbClr val="005DAB"/>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2" name="Picture 1" descr="Logos of the U.S. Department of Health and Human Services and the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55632"/>
            <a:ext cx="9144000" cy="887868"/>
          </a:xfrm>
          <a:prstGeom prst="rect">
            <a:avLst/>
          </a:prstGeom>
        </p:spPr>
      </p:pic>
    </p:spTree>
    <p:extLst>
      <p:ext uri="{BB962C8B-B14F-4D97-AF65-F5344CB8AC3E}">
        <p14:creationId xmlns:p14="http://schemas.microsoft.com/office/powerpoint/2010/main" val="41626856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05067"/>
            <a:ext cx="8228763" cy="858473"/>
          </a:xfrm>
          <a:prstGeom prst="rect">
            <a:avLst/>
          </a:prstGeom>
        </p:spPr>
        <p:txBody>
          <a:bodyPr lIns="0" tIns="0" rIns="0" bIns="0" anchor="ctr"/>
          <a:lstStyle/>
          <a:p>
            <a:pPr algn="ctr"/>
            <a:endParaRPr lang="en-US" sz="3991" b="0" strike="noStrike" spc="-1">
              <a:latin typeface="Arial"/>
            </a:endParaRPr>
          </a:p>
        </p:txBody>
      </p:sp>
      <p:sp>
        <p:nvSpPr>
          <p:cNvPr id="6" name="PlaceHolder 2"/>
          <p:cNvSpPr>
            <a:spLocks noGrp="1"/>
          </p:cNvSpPr>
          <p:nvPr>
            <p:ph type="subTitle"/>
          </p:nvPr>
        </p:nvSpPr>
        <p:spPr>
          <a:xfrm>
            <a:off x="457172" y="1203299"/>
            <a:ext cx="8228763" cy="2982614"/>
          </a:xfrm>
          <a:prstGeom prst="rect">
            <a:avLst/>
          </a:prstGeom>
        </p:spPr>
        <p:txBody>
          <a:bodyPr lIns="0" tIns="0" rIns="0" bIns="0" anchor="ctr"/>
          <a:lstStyle/>
          <a:p>
            <a:pPr algn="ctr"/>
            <a:endParaRPr lang="en-US" sz="2903" b="0" strike="noStrike" spc="-1">
              <a:latin typeface="Arial"/>
            </a:endParaRPr>
          </a:p>
        </p:txBody>
      </p:sp>
    </p:spTree>
    <p:extLst>
      <p:ext uri="{BB962C8B-B14F-4D97-AF65-F5344CB8AC3E}">
        <p14:creationId xmlns:p14="http://schemas.microsoft.com/office/powerpoint/2010/main" val="13787325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63E2-FD21-4205-A5BE-55C59D12407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C572332-5A39-45C9-A69D-728D2A940E1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7FDEC78-2815-4A81-98DB-74EB2F33FA7F}"/>
              </a:ext>
            </a:extLst>
          </p:cNvPr>
          <p:cNvSpPr>
            <a:spLocks noGrp="1"/>
          </p:cNvSpPr>
          <p:nvPr>
            <p:ph type="dt" sz="half" idx="10"/>
          </p:nvPr>
        </p:nvSpPr>
        <p:spPr/>
        <p:txBody>
          <a:bodyPr/>
          <a:lstStyle/>
          <a:p>
            <a:fld id="{3D554BF7-D1EE-4E98-A6BB-052506350550}" type="datetimeFigureOut">
              <a:rPr lang="en-US" smtClean="0"/>
              <a:t>5/20/2024</a:t>
            </a:fld>
            <a:endParaRPr lang="en-US"/>
          </a:p>
        </p:txBody>
      </p:sp>
      <p:sp>
        <p:nvSpPr>
          <p:cNvPr id="5" name="Footer Placeholder 4">
            <a:extLst>
              <a:ext uri="{FF2B5EF4-FFF2-40B4-BE49-F238E27FC236}">
                <a16:creationId xmlns:a16="http://schemas.microsoft.com/office/drawing/2014/main" id="{0320AFD0-ABCE-4CC2-944C-AE7F1A3CE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5E687-3998-46EF-945F-5D08B1C4F7D7}"/>
              </a:ext>
            </a:extLst>
          </p:cNvPr>
          <p:cNvSpPr>
            <a:spLocks noGrp="1"/>
          </p:cNvSpPr>
          <p:nvPr>
            <p:ph type="sldNum" sz="quarter" idx="12"/>
          </p:nvPr>
        </p:nvSpPr>
        <p:spPr/>
        <p:txBody>
          <a:bodyPr/>
          <a:lstStyle/>
          <a:p>
            <a:fld id="{7C34411A-84F9-4709-A89E-BA09F57CA6AB}" type="slidenum">
              <a:rPr lang="en-US" smtClean="0"/>
              <a:t>‹#›</a:t>
            </a:fld>
            <a:endParaRPr lang="en-US"/>
          </a:p>
        </p:txBody>
      </p:sp>
    </p:spTree>
    <p:extLst>
      <p:ext uri="{BB962C8B-B14F-4D97-AF65-F5344CB8AC3E}">
        <p14:creationId xmlns:p14="http://schemas.microsoft.com/office/powerpoint/2010/main" val="417141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005DAB"/>
                </a:solidFill>
                <a:effectLst/>
                <a:latin typeface="Calibri" pitchFamily="34" charset="0"/>
              </a:defRPr>
            </a:lvl1pPr>
          </a:lstStyle>
          <a:p>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59"/>
            <a:ext cx="9144000" cy="90541"/>
          </a:xfrm>
          <a:prstGeom prst="rect">
            <a:avLst/>
          </a:prstGeom>
        </p:spPr>
      </p:pic>
      <p:sp>
        <p:nvSpPr>
          <p:cNvPr id="5" name="Text Placeholder 4">
            <a:extLst>
              <a:ext uri="{FF2B5EF4-FFF2-40B4-BE49-F238E27FC236}">
                <a16:creationId xmlns:a16="http://schemas.microsoft.com/office/drawing/2014/main" id="{AB8BFD30-ED28-4470-96F2-C90951794F6C}"/>
              </a:ext>
            </a:extLst>
          </p:cNvPr>
          <p:cNvSpPr>
            <a:spLocks noGrp="1"/>
          </p:cNvSpPr>
          <p:nvPr>
            <p:ph type="body" sz="quarter" idx="10"/>
          </p:nvPr>
        </p:nvSpPr>
        <p:spPr>
          <a:xfrm>
            <a:off x="457200" y="1358900"/>
            <a:ext cx="3889375" cy="3316288"/>
          </a:xfrm>
        </p:spPr>
        <p:txBody>
          <a:bodyPr/>
          <a:lstStyle>
            <a:lvl1pPr marL="342900" indent="-342900">
              <a:buClr>
                <a:srgbClr val="E25423"/>
              </a:buClr>
              <a:buFont typeface="Arial" panose="020B0604020202020204" pitchFamily="34" charset="0"/>
              <a:buChar char="•"/>
              <a:defRPr sz="2000" b="1">
                <a:solidFill>
                  <a:srgbClr val="1D1D1D"/>
                </a:solidFill>
              </a:defRPr>
            </a:lvl1pPr>
            <a:lvl2pPr marL="742950" indent="-285750">
              <a:buClr>
                <a:srgbClr val="E25423"/>
              </a:buClr>
              <a:buFont typeface="Calibri" panose="020F0502020204030204" pitchFamily="34" charset="0"/>
              <a:buChar char="⁻"/>
              <a:defRPr sz="1800">
                <a:solidFill>
                  <a:srgbClr val="1D1D1D"/>
                </a:solidFill>
              </a:defRPr>
            </a:lvl2pPr>
            <a:lvl3pPr>
              <a:defRPr sz="1600">
                <a:solidFill>
                  <a:srgbClr val="1D1D1D"/>
                </a:solidFill>
              </a:defRPr>
            </a:lvl3pPr>
            <a:lvl4pPr>
              <a:defRPr sz="1400">
                <a:solidFill>
                  <a:srgbClr val="1D1D1D"/>
                </a:solidFill>
              </a:defRPr>
            </a:lvl4pPr>
            <a:lvl5pPr>
              <a:defRPr sz="1400">
                <a:solidFill>
                  <a:srgbClr val="1D1D1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9308A1BA-F127-444C-8EEB-78BB410C70A7}"/>
              </a:ext>
            </a:extLst>
          </p:cNvPr>
          <p:cNvSpPr>
            <a:spLocks noGrp="1"/>
          </p:cNvSpPr>
          <p:nvPr>
            <p:ph type="body" sz="quarter" idx="11"/>
          </p:nvPr>
        </p:nvSpPr>
        <p:spPr>
          <a:xfrm>
            <a:off x="4797425" y="1358900"/>
            <a:ext cx="3889375" cy="3316288"/>
          </a:xfrm>
        </p:spPr>
        <p:txBody>
          <a:bodyPr/>
          <a:lstStyle>
            <a:lvl1pPr marL="342900" indent="-342900">
              <a:buClr>
                <a:srgbClr val="E25423"/>
              </a:buClr>
              <a:buFont typeface="Arial" panose="020B0604020202020204" pitchFamily="34" charset="0"/>
              <a:buChar char="•"/>
              <a:defRPr sz="2000" b="1">
                <a:solidFill>
                  <a:srgbClr val="1D1D1D"/>
                </a:solidFill>
              </a:defRPr>
            </a:lvl1pPr>
            <a:lvl2pPr marL="742950" indent="-285750">
              <a:buClr>
                <a:srgbClr val="E25423"/>
              </a:buClr>
              <a:buFont typeface="Calibri" panose="020F0502020204030204" pitchFamily="34" charset="0"/>
              <a:buChar char="⁻"/>
              <a:defRPr sz="1800">
                <a:solidFill>
                  <a:srgbClr val="1D1D1D"/>
                </a:solidFill>
              </a:defRPr>
            </a:lvl2pPr>
            <a:lvl3pPr>
              <a:defRPr sz="1600">
                <a:solidFill>
                  <a:srgbClr val="1D1D1D"/>
                </a:solidFill>
              </a:defRPr>
            </a:lvl3pPr>
            <a:lvl4pPr>
              <a:defRPr sz="1400">
                <a:solidFill>
                  <a:srgbClr val="1D1D1D"/>
                </a:solidFill>
              </a:defRPr>
            </a:lvl4pPr>
            <a:lvl5pPr>
              <a:defRPr sz="1400">
                <a:solidFill>
                  <a:srgbClr val="1D1D1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44137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186187-62B2-AE8B-DADE-CBBB503EB07B}"/>
              </a:ext>
            </a:extLst>
          </p:cNvPr>
          <p:cNvSpPr>
            <a:spLocks noGrp="1"/>
          </p:cNvSpPr>
          <p:nvPr>
            <p:ph type="dt" sz="half" idx="10"/>
          </p:nvPr>
        </p:nvSpPr>
        <p:spPr/>
        <p:txBody>
          <a:bodyPr/>
          <a:lstStyle/>
          <a:p>
            <a:fld id="{5753E291-5B02-4657-AB00-5C788BCB8B3A}" type="datetimeFigureOut">
              <a:rPr lang="en-US" smtClean="0"/>
              <a:t>5/20/2024</a:t>
            </a:fld>
            <a:endParaRPr lang="en-US"/>
          </a:p>
        </p:txBody>
      </p:sp>
      <p:sp>
        <p:nvSpPr>
          <p:cNvPr id="3" name="Footer Placeholder 2">
            <a:extLst>
              <a:ext uri="{FF2B5EF4-FFF2-40B4-BE49-F238E27FC236}">
                <a16:creationId xmlns:a16="http://schemas.microsoft.com/office/drawing/2014/main" id="{90566F75-5923-DC0C-5D52-38828D05D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59B375-B606-2964-7562-C357D54BDFD3}"/>
              </a:ext>
            </a:extLst>
          </p:cNvPr>
          <p:cNvSpPr>
            <a:spLocks noGrp="1"/>
          </p:cNvSpPr>
          <p:nvPr>
            <p:ph type="sldNum" sz="quarter" idx="12"/>
          </p:nvPr>
        </p:nvSpPr>
        <p:spPr/>
        <p:txBody>
          <a:bodyPr/>
          <a:lstStyle/>
          <a:p>
            <a:fld id="{AB2EE08C-86E3-4B8B-B4DD-C1CA1F433DB7}" type="slidenum">
              <a:rPr lang="en-US" smtClean="0"/>
              <a:t>‹#›</a:t>
            </a:fld>
            <a:endParaRPr lang="en-US"/>
          </a:p>
        </p:txBody>
      </p:sp>
    </p:spTree>
    <p:extLst>
      <p:ext uri="{BB962C8B-B14F-4D97-AF65-F5344CB8AC3E}">
        <p14:creationId xmlns:p14="http://schemas.microsoft.com/office/powerpoint/2010/main" val="149472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7CFD-A434-4DE3-9098-E7F40C5266B2}"/>
              </a:ext>
            </a:extLst>
          </p:cNvPr>
          <p:cNvSpPr>
            <a:spLocks noGrp="1"/>
          </p:cNvSpPr>
          <p:nvPr>
            <p:ph type="title"/>
          </p:nvPr>
        </p:nvSpPr>
        <p:spPr>
          <a:xfrm>
            <a:off x="629841" y="273844"/>
            <a:ext cx="7886700" cy="994172"/>
          </a:xfrm>
        </p:spPr>
        <p:txBody>
          <a:bodyPr>
            <a:normAutofit/>
          </a:bodyPr>
          <a:lstStyle>
            <a:lvl1pPr>
              <a:defRPr sz="2700" b="1">
                <a:solidFill>
                  <a:srgbClr val="DA521E"/>
                </a:solidFill>
                <a:latin typeface="+mn-lt"/>
              </a:defRPr>
            </a:lvl1pPr>
          </a:lstStyle>
          <a:p>
            <a:r>
              <a:rPr lang="en-US"/>
              <a:t>Click to edit Master title style</a:t>
            </a:r>
          </a:p>
        </p:txBody>
      </p:sp>
      <p:sp>
        <p:nvSpPr>
          <p:cNvPr id="4" name="Content Placeholder 3">
            <a:extLst>
              <a:ext uri="{FF2B5EF4-FFF2-40B4-BE49-F238E27FC236}">
                <a16:creationId xmlns:a16="http://schemas.microsoft.com/office/drawing/2014/main" id="{9A7B0660-1DD0-4FD3-B390-5C412A35217E}"/>
              </a:ext>
            </a:extLst>
          </p:cNvPr>
          <p:cNvSpPr>
            <a:spLocks noGrp="1"/>
          </p:cNvSpPr>
          <p:nvPr>
            <p:ph sz="half" idx="2"/>
          </p:nvPr>
        </p:nvSpPr>
        <p:spPr>
          <a:xfrm>
            <a:off x="629842" y="1371601"/>
            <a:ext cx="3868340" cy="3270647"/>
          </a:xfrm>
        </p:spPr>
        <p:txBody>
          <a:bodyPr/>
          <a:lstStyle>
            <a:lvl1pPr>
              <a:defRPr sz="1800" b="1">
                <a:solidFill>
                  <a:srgbClr val="016A7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D77F812-FA35-4DD0-9B9C-FACAAC6261FE}"/>
              </a:ext>
            </a:extLst>
          </p:cNvPr>
          <p:cNvSpPr>
            <a:spLocks noGrp="1"/>
          </p:cNvSpPr>
          <p:nvPr>
            <p:ph sz="quarter" idx="4"/>
          </p:nvPr>
        </p:nvSpPr>
        <p:spPr>
          <a:xfrm>
            <a:off x="4629150" y="1371601"/>
            <a:ext cx="3887391" cy="3270647"/>
          </a:xfrm>
        </p:spPr>
        <p:txBody>
          <a:bodyPr/>
          <a:lstStyle>
            <a:lvl1pPr>
              <a:defRPr sz="1800" b="1">
                <a:solidFill>
                  <a:srgbClr val="016A7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70EC658D-D9CD-40A7-85ED-2C279A10257D}"/>
              </a:ext>
            </a:extLst>
          </p:cNvPr>
          <p:cNvGrpSpPr/>
          <p:nvPr userDrawn="1"/>
        </p:nvGrpSpPr>
        <p:grpSpPr>
          <a:xfrm>
            <a:off x="0" y="5032717"/>
            <a:ext cx="9144000" cy="110783"/>
            <a:chOff x="0" y="6710290"/>
            <a:chExt cx="12192000" cy="147710"/>
          </a:xfrm>
        </p:grpSpPr>
        <p:sp>
          <p:nvSpPr>
            <p:cNvPr id="24" name="Rectangle 23">
              <a:extLst>
                <a:ext uri="{FF2B5EF4-FFF2-40B4-BE49-F238E27FC236}">
                  <a16:creationId xmlns:a16="http://schemas.microsoft.com/office/drawing/2014/main" id="{2DACCB87-7A0C-4AC3-A76C-309079462B54}"/>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50" b="0" i="0" u="none" strike="noStrike" kern="1200" cap="none" spc="0" normalizeH="0" baseline="0" noProof="0">
                <a:ln>
                  <a:noFill/>
                </a:ln>
                <a:solidFill>
                  <a:srgbClr val="0F56DC"/>
                </a:solidFill>
                <a:effectLst/>
                <a:uLnTx/>
                <a:uFillTx/>
                <a:latin typeface="Myriad Web Pro" panose="020B0503030403020204" pitchFamily="34" charset="0"/>
                <a:ea typeface="+mn-ea"/>
                <a:cs typeface="+mn-cs"/>
              </a:endParaRPr>
            </a:p>
          </p:txBody>
        </p:sp>
        <p:sp>
          <p:nvSpPr>
            <p:cNvPr id="28" name="Rectangle 27">
              <a:extLst>
                <a:ext uri="{FF2B5EF4-FFF2-40B4-BE49-F238E27FC236}">
                  <a16:creationId xmlns:a16="http://schemas.microsoft.com/office/drawing/2014/main" id="{A2AA28A3-C436-4625-BB9B-C16D92E02AF2}"/>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50" b="0" i="0" u="none" strike="noStrike" kern="1200" cap="none" spc="0" normalizeH="0" baseline="0" noProof="0">
                <a:ln>
                  <a:noFill/>
                </a:ln>
                <a:solidFill>
                  <a:srgbClr val="0F56DC"/>
                </a:solidFill>
                <a:effectLst/>
                <a:uLnTx/>
                <a:uFillTx/>
                <a:latin typeface="Myriad Web Pro" panose="020B0503030403020204" pitchFamily="34" charset="0"/>
                <a:ea typeface="+mn-ea"/>
                <a:cs typeface="+mn-cs"/>
              </a:endParaRPr>
            </a:p>
          </p:txBody>
        </p:sp>
        <p:sp>
          <p:nvSpPr>
            <p:cNvPr id="29" name="Rectangle 28">
              <a:extLst>
                <a:ext uri="{FF2B5EF4-FFF2-40B4-BE49-F238E27FC236}">
                  <a16:creationId xmlns:a16="http://schemas.microsoft.com/office/drawing/2014/main" id="{109AC30B-28B5-4D5C-8D4C-022278B7765E}"/>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50" b="0" i="0" u="none" strike="noStrike" kern="1200" cap="none" spc="0" normalizeH="0" baseline="0" noProof="0">
                <a:ln>
                  <a:noFill/>
                </a:ln>
                <a:solidFill>
                  <a:srgbClr val="0F56DC"/>
                </a:solidFill>
                <a:effectLst/>
                <a:uLnTx/>
                <a:uFillTx/>
                <a:latin typeface="Myriad Web Pro" panose="020B0503030403020204" pitchFamily="34" charset="0"/>
                <a:ea typeface="+mn-ea"/>
                <a:cs typeface="+mn-cs"/>
              </a:endParaRPr>
            </a:p>
          </p:txBody>
        </p:sp>
        <p:sp>
          <p:nvSpPr>
            <p:cNvPr id="30" name="Rectangle 29">
              <a:extLst>
                <a:ext uri="{FF2B5EF4-FFF2-40B4-BE49-F238E27FC236}">
                  <a16:creationId xmlns:a16="http://schemas.microsoft.com/office/drawing/2014/main" id="{3CC46D14-DA01-4B19-B5B3-693F4080A1F8}"/>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50" b="0" i="0" u="none" strike="noStrike" kern="1200" cap="none" spc="0" normalizeH="0" baseline="0" noProof="0">
                <a:ln>
                  <a:noFill/>
                </a:ln>
                <a:solidFill>
                  <a:srgbClr val="0F56DC"/>
                </a:solidFill>
                <a:effectLst/>
                <a:uLnTx/>
                <a:uFillTx/>
                <a:latin typeface="Myriad Web Pro" panose="020B0503030403020204" pitchFamily="34" charset="0"/>
                <a:ea typeface="+mn-ea"/>
                <a:cs typeface="+mn-cs"/>
              </a:endParaRPr>
            </a:p>
          </p:txBody>
        </p:sp>
        <p:sp>
          <p:nvSpPr>
            <p:cNvPr id="31" name="Rectangle 20">
              <a:extLst>
                <a:ext uri="{FF2B5EF4-FFF2-40B4-BE49-F238E27FC236}">
                  <a16:creationId xmlns:a16="http://schemas.microsoft.com/office/drawing/2014/main" id="{03CA7B71-06C0-4FE1-A73D-BE5BD59CAB71}"/>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50" b="0" i="0" u="none" strike="noStrike" kern="1200" cap="none" spc="0" normalizeH="0" baseline="0" noProof="0">
                <a:ln>
                  <a:noFill/>
                </a:ln>
                <a:solidFill>
                  <a:srgbClr val="0F56DC"/>
                </a:solidFill>
                <a:effectLst/>
                <a:uLnTx/>
                <a:uFillTx/>
                <a:latin typeface="Myriad Web Pro" panose="020B0503030403020204" pitchFamily="34" charset="0"/>
                <a:ea typeface="+mn-ea"/>
                <a:cs typeface="+mn-cs"/>
              </a:endParaRPr>
            </a:p>
          </p:txBody>
        </p:sp>
        <p:sp>
          <p:nvSpPr>
            <p:cNvPr id="32" name="Rectangle 31">
              <a:extLst>
                <a:ext uri="{FF2B5EF4-FFF2-40B4-BE49-F238E27FC236}">
                  <a16:creationId xmlns:a16="http://schemas.microsoft.com/office/drawing/2014/main" id="{50BC520A-D4B9-4E0C-BD8C-0745222D9413}"/>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50" b="0" i="0" u="none" strike="noStrike" kern="1200" cap="none" spc="0" normalizeH="0" baseline="0" noProof="0">
                <a:ln>
                  <a:noFill/>
                </a:ln>
                <a:solidFill>
                  <a:srgbClr val="0F56DC"/>
                </a:solidFill>
                <a:effectLst/>
                <a:uLnTx/>
                <a:uFillTx/>
                <a:latin typeface="Myriad Web Pro" panose="020B0503030403020204" pitchFamily="34" charset="0"/>
                <a:ea typeface="+mn-ea"/>
                <a:cs typeface="+mn-cs"/>
              </a:endParaRPr>
            </a:p>
          </p:txBody>
        </p:sp>
      </p:grpSp>
    </p:spTree>
    <p:extLst>
      <p:ext uri="{BB962C8B-B14F-4D97-AF65-F5344CB8AC3E}">
        <p14:creationId xmlns:p14="http://schemas.microsoft.com/office/powerpoint/2010/main" val="2185678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BFC025E-A984-463D-AC54-2320B6BE7BD6}"/>
              </a:ext>
            </a:extLst>
          </p:cNvPr>
          <p:cNvSpPr>
            <a:spLocks noChangeArrowheads="1"/>
          </p:cNvSpPr>
          <p:nvPr userDrawn="1"/>
        </p:nvSpPr>
        <p:spPr bwMode="auto">
          <a:xfrm>
            <a:off x="0" y="118643"/>
            <a:ext cx="9144000" cy="709129"/>
          </a:xfrm>
          <a:prstGeom prst="rect">
            <a:avLst/>
          </a:prstGeom>
          <a:solidFill>
            <a:srgbClr val="17468F"/>
          </a:solidFill>
          <a:ln>
            <a:noFill/>
          </a:ln>
        </p:spPr>
        <p:txBody>
          <a:bodyPr vert="horz" wrap="square" lIns="45720" tIns="22860" rIns="45720" bIns="22860" numCol="1" anchor="t" anchorCtr="0" compatLnSpc="1">
            <a:prstTxWarp prst="textNoShape">
              <a:avLst/>
            </a:prstTxWarp>
          </a:bodyPr>
          <a:lstStyle/>
          <a:p>
            <a:endParaRPr lang="en-US" sz="1250"/>
          </a:p>
        </p:txBody>
      </p:sp>
      <p:grpSp>
        <p:nvGrpSpPr>
          <p:cNvPr id="40" name="Group 39">
            <a:extLst>
              <a:ext uri="{FF2B5EF4-FFF2-40B4-BE49-F238E27FC236}">
                <a16:creationId xmlns:a16="http://schemas.microsoft.com/office/drawing/2014/main" id="{590D8C45-BBE3-4722-BE9E-CEFAC1F135B3}"/>
              </a:ext>
            </a:extLst>
          </p:cNvPr>
          <p:cNvGrpSpPr/>
          <p:nvPr userDrawn="1"/>
        </p:nvGrpSpPr>
        <p:grpSpPr>
          <a:xfrm>
            <a:off x="0" y="-8870"/>
            <a:ext cx="9159852" cy="142757"/>
            <a:chOff x="0" y="-11828"/>
            <a:chExt cx="12213136" cy="369332"/>
          </a:xfrm>
        </p:grpSpPr>
        <p:sp>
          <p:nvSpPr>
            <p:cNvPr id="23" name="bk object 25">
              <a:extLst>
                <a:ext uri="{FF2B5EF4-FFF2-40B4-BE49-F238E27FC236}">
                  <a16:creationId xmlns:a16="http://schemas.microsoft.com/office/drawing/2014/main" id="{0479014B-D9FA-41D1-A261-573CC480F4E4}"/>
                </a:ext>
              </a:extLst>
            </p:cNvPr>
            <p:cNvSpPr/>
            <p:nvPr userDrawn="1"/>
          </p:nvSpPr>
          <p:spPr>
            <a:xfrm>
              <a:off x="0" y="-11828"/>
              <a:ext cx="790507" cy="369332"/>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4" name="bk object 26">
              <a:extLst>
                <a:ext uri="{FF2B5EF4-FFF2-40B4-BE49-F238E27FC236}">
                  <a16:creationId xmlns:a16="http://schemas.microsoft.com/office/drawing/2014/main" id="{937A1180-277E-4546-A510-B04E9AF42343}"/>
                </a:ext>
              </a:extLst>
            </p:cNvPr>
            <p:cNvSpPr/>
            <p:nvPr userDrawn="1"/>
          </p:nvSpPr>
          <p:spPr>
            <a:xfrm>
              <a:off x="390701" y="-11828"/>
              <a:ext cx="1306808" cy="369332"/>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5" name="bk object 27">
              <a:extLst>
                <a:ext uri="{FF2B5EF4-FFF2-40B4-BE49-F238E27FC236}">
                  <a16:creationId xmlns:a16="http://schemas.microsoft.com/office/drawing/2014/main" id="{65781020-7583-45A2-B0DE-1E25E0F1ACCA}"/>
                </a:ext>
              </a:extLst>
            </p:cNvPr>
            <p:cNvSpPr/>
            <p:nvPr userDrawn="1"/>
          </p:nvSpPr>
          <p:spPr>
            <a:xfrm>
              <a:off x="1009093" y="-11828"/>
              <a:ext cx="2033078" cy="369332"/>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6" name="bk object 28">
              <a:extLst>
                <a:ext uri="{FF2B5EF4-FFF2-40B4-BE49-F238E27FC236}">
                  <a16:creationId xmlns:a16="http://schemas.microsoft.com/office/drawing/2014/main" id="{C7E5D72F-F12D-41E4-B628-780DFDFE5A1D}"/>
                </a:ext>
              </a:extLst>
            </p:cNvPr>
            <p:cNvSpPr/>
            <p:nvPr userDrawn="1"/>
          </p:nvSpPr>
          <p:spPr>
            <a:xfrm>
              <a:off x="1901050" y="-11828"/>
              <a:ext cx="2061841" cy="369332"/>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7" name="bk object 29">
              <a:extLst>
                <a:ext uri="{FF2B5EF4-FFF2-40B4-BE49-F238E27FC236}">
                  <a16:creationId xmlns:a16="http://schemas.microsoft.com/office/drawing/2014/main" id="{AD0F09A1-E084-4C54-82B8-DA58421B1792}"/>
                </a:ext>
              </a:extLst>
            </p:cNvPr>
            <p:cNvSpPr/>
            <p:nvPr userDrawn="1"/>
          </p:nvSpPr>
          <p:spPr>
            <a:xfrm>
              <a:off x="2648105" y="-11828"/>
              <a:ext cx="1418981" cy="369332"/>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8" name="bk object 30">
              <a:extLst>
                <a:ext uri="{FF2B5EF4-FFF2-40B4-BE49-F238E27FC236}">
                  <a16:creationId xmlns:a16="http://schemas.microsoft.com/office/drawing/2014/main" id="{6CC980B4-E7C4-4BB4-910D-2CCDAEC41F4D}"/>
                </a:ext>
              </a:extLst>
            </p:cNvPr>
            <p:cNvSpPr/>
            <p:nvPr userDrawn="1"/>
          </p:nvSpPr>
          <p:spPr>
            <a:xfrm>
              <a:off x="2935347" y="-11828"/>
              <a:ext cx="3758868" cy="369332"/>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9" name="bk object 31">
              <a:extLst>
                <a:ext uri="{FF2B5EF4-FFF2-40B4-BE49-F238E27FC236}">
                  <a16:creationId xmlns:a16="http://schemas.microsoft.com/office/drawing/2014/main" id="{C30CD1A4-65E7-4E5D-835E-574CA475E807}"/>
                </a:ext>
              </a:extLst>
            </p:cNvPr>
            <p:cNvSpPr/>
            <p:nvPr userDrawn="1"/>
          </p:nvSpPr>
          <p:spPr>
            <a:xfrm>
              <a:off x="4407193" y="-11828"/>
              <a:ext cx="2898370" cy="369332"/>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30" name="bk object 32">
              <a:extLst>
                <a:ext uri="{FF2B5EF4-FFF2-40B4-BE49-F238E27FC236}">
                  <a16:creationId xmlns:a16="http://schemas.microsoft.com/office/drawing/2014/main" id="{25872DC6-D455-4CFF-99BD-B4444761ADB2}"/>
                </a:ext>
              </a:extLst>
            </p:cNvPr>
            <p:cNvSpPr/>
            <p:nvPr userDrawn="1"/>
          </p:nvSpPr>
          <p:spPr>
            <a:xfrm>
              <a:off x="5123013" y="-11828"/>
              <a:ext cx="7090123" cy="369332"/>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31" name="Straight Connector 30">
              <a:extLst>
                <a:ext uri="{FF2B5EF4-FFF2-40B4-BE49-F238E27FC236}">
                  <a16:creationId xmlns:a16="http://schemas.microsoft.com/office/drawing/2014/main" id="{59578D96-7E9E-4856-8FFA-4F2E167ECD79}"/>
                </a:ext>
              </a:extLst>
            </p:cNvPr>
            <p:cNvCxnSpPr>
              <a:cxnSpLocks/>
            </p:cNvCxnSpPr>
            <p:nvPr userDrawn="1"/>
          </p:nvCxnSpPr>
          <p:spPr>
            <a:xfrm>
              <a:off x="0" y="338919"/>
              <a:ext cx="12213136"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grpSp>
      <p:sp>
        <p:nvSpPr>
          <p:cNvPr id="32" name="Title 1">
            <a:extLst>
              <a:ext uri="{FF2B5EF4-FFF2-40B4-BE49-F238E27FC236}">
                <a16:creationId xmlns:a16="http://schemas.microsoft.com/office/drawing/2014/main" id="{E03FE6B5-6022-4CFE-85B6-0AD1DA5E059F}"/>
              </a:ext>
            </a:extLst>
          </p:cNvPr>
          <p:cNvSpPr>
            <a:spLocks noGrp="1"/>
          </p:cNvSpPr>
          <p:nvPr userDrawn="1">
            <p:ph type="title" hasCustomPrompt="1"/>
          </p:nvPr>
        </p:nvSpPr>
        <p:spPr>
          <a:xfrm>
            <a:off x="342900" y="717555"/>
            <a:ext cx="8129618" cy="856303"/>
          </a:xfrm>
          <a:prstGeom prst="rect">
            <a:avLst/>
          </a:prstGeom>
        </p:spPr>
        <p:txBody>
          <a:bodyPr/>
          <a:lstStyle>
            <a:lvl1pPr algn="l">
              <a:lnSpc>
                <a:spcPts val="2250"/>
              </a:lnSpc>
              <a:defRPr sz="2100" b="1" baseline="0">
                <a:solidFill>
                  <a:srgbClr val="DA521E"/>
                </a:solidFill>
                <a:effectLst/>
                <a:latin typeface="Calibri" pitchFamily="34" charset="0"/>
              </a:defRPr>
            </a:lvl1pPr>
          </a:lstStyle>
          <a:p>
            <a:r>
              <a:rPr lang="en-US"/>
              <a:t>Sample title of your presentation</a:t>
            </a:r>
          </a:p>
        </p:txBody>
      </p:sp>
      <p:sp>
        <p:nvSpPr>
          <p:cNvPr id="33" name="Subtitle 2">
            <a:extLst>
              <a:ext uri="{FF2B5EF4-FFF2-40B4-BE49-F238E27FC236}">
                <a16:creationId xmlns:a16="http://schemas.microsoft.com/office/drawing/2014/main" id="{FA82A376-37D6-4385-9A8E-5954F8ED847A}"/>
              </a:ext>
            </a:extLst>
          </p:cNvPr>
          <p:cNvSpPr>
            <a:spLocks noGrp="1"/>
          </p:cNvSpPr>
          <p:nvPr userDrawn="1">
            <p:ph type="subTitle" idx="1" hasCustomPrompt="1"/>
          </p:nvPr>
        </p:nvSpPr>
        <p:spPr>
          <a:xfrm>
            <a:off x="342900" y="2053731"/>
            <a:ext cx="6323030" cy="709129"/>
          </a:xfrm>
          <a:prstGeom prst="rect">
            <a:avLst/>
          </a:prstGeom>
        </p:spPr>
        <p:txBody>
          <a:bodyPr/>
          <a:lstStyle>
            <a:lvl1pPr marL="0" indent="0" algn="l">
              <a:buNone/>
              <a:defRPr sz="1500" b="1" baseline="0">
                <a:solidFill>
                  <a:srgbClr val="016A70"/>
                </a:solidFill>
                <a:effectLst/>
                <a:latin typeface="Calibri"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Presenter’s Name</a:t>
            </a:r>
          </a:p>
          <a:p>
            <a:r>
              <a:rPr lang="en-US"/>
              <a:t>Presenter’s Title</a:t>
            </a:r>
          </a:p>
        </p:txBody>
      </p:sp>
      <p:sp>
        <p:nvSpPr>
          <p:cNvPr id="34" name="Text Placeholder 8">
            <a:extLst>
              <a:ext uri="{FF2B5EF4-FFF2-40B4-BE49-F238E27FC236}">
                <a16:creationId xmlns:a16="http://schemas.microsoft.com/office/drawing/2014/main" id="{87440A12-BBFE-427B-9125-F1A28159BEC7}"/>
              </a:ext>
            </a:extLst>
          </p:cNvPr>
          <p:cNvSpPr>
            <a:spLocks noGrp="1"/>
          </p:cNvSpPr>
          <p:nvPr userDrawn="1">
            <p:ph type="body" sz="quarter" idx="10" hasCustomPrompt="1"/>
          </p:nvPr>
        </p:nvSpPr>
        <p:spPr>
          <a:xfrm>
            <a:off x="342900" y="3089770"/>
            <a:ext cx="6323036" cy="959747"/>
          </a:xfrm>
          <a:prstGeom prst="rect">
            <a:avLst/>
          </a:prstGeom>
        </p:spPr>
        <p:txBody>
          <a:bodyPr/>
          <a:lstStyle>
            <a:lvl1pPr marL="0" indent="0" algn="l">
              <a:lnSpc>
                <a:spcPts val="1500"/>
              </a:lnSpc>
              <a:buNone/>
              <a:defRPr sz="1350" baseline="0">
                <a:solidFill>
                  <a:schemeClr val="tx1"/>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Event Title</a:t>
            </a:r>
          </a:p>
          <a:p>
            <a:pPr lvl="0"/>
            <a:r>
              <a:rPr lang="en-US"/>
              <a:t>Date</a:t>
            </a:r>
          </a:p>
        </p:txBody>
      </p:sp>
      <p:sp>
        <p:nvSpPr>
          <p:cNvPr id="35" name="TextBox 34">
            <a:extLst>
              <a:ext uri="{FF2B5EF4-FFF2-40B4-BE49-F238E27FC236}">
                <a16:creationId xmlns:a16="http://schemas.microsoft.com/office/drawing/2014/main" id="{714E68ED-886E-4B01-98C7-3B06D6433E80}"/>
              </a:ext>
            </a:extLst>
          </p:cNvPr>
          <p:cNvSpPr txBox="1"/>
          <p:nvPr userDrawn="1"/>
        </p:nvSpPr>
        <p:spPr>
          <a:xfrm>
            <a:off x="342900" y="142945"/>
            <a:ext cx="6819211" cy="369332"/>
          </a:xfrm>
          <a:prstGeom prst="rect">
            <a:avLst/>
          </a:prstGeom>
          <a:noFill/>
        </p:spPr>
        <p:txBody>
          <a:bodyPr wrap="square" rtlCol="0">
            <a:spAutoFit/>
          </a:bodyPr>
          <a:lstStyle/>
          <a:p>
            <a:r>
              <a:rPr lang="en-US" sz="1800" b="1">
                <a:solidFill>
                  <a:schemeClr val="bg1"/>
                </a:solidFill>
                <a:latin typeface="Calibri" panose="020F0502020204030204" pitchFamily="34" charset="0"/>
              </a:rPr>
              <a:t>Centers for Disease Control and Prevention</a:t>
            </a:r>
          </a:p>
        </p:txBody>
      </p:sp>
      <p:pic>
        <p:nvPicPr>
          <p:cNvPr id="36" name="Picture 35" descr="Logos of the U.S. Department of Health and Human Services and Centers for Disease Control and Prevention" title="LOGOS">
            <a:extLst>
              <a:ext uri="{FF2B5EF4-FFF2-40B4-BE49-F238E27FC236}">
                <a16:creationId xmlns:a16="http://schemas.microsoft.com/office/drawing/2014/main" id="{229C74C4-5ED8-4DF0-8819-21F31B9D39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8976" y="63809"/>
            <a:ext cx="1239341" cy="710513"/>
          </a:xfrm>
          <a:prstGeom prst="rect">
            <a:avLst/>
          </a:prstGeom>
        </p:spPr>
      </p:pic>
    </p:spTree>
    <p:extLst>
      <p:ext uri="{BB962C8B-B14F-4D97-AF65-F5344CB8AC3E}">
        <p14:creationId xmlns:p14="http://schemas.microsoft.com/office/powerpoint/2010/main" val="3524308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16A70"/>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432197" y="3072786"/>
            <a:ext cx="8254603" cy="573929"/>
          </a:xfrm>
        </p:spPr>
        <p:txBody>
          <a:bodyPr>
            <a:normAutofit/>
          </a:bodyPr>
          <a:lstStyle>
            <a:lvl1pPr>
              <a:spcAft>
                <a:spcPts val="900"/>
              </a:spcAft>
              <a:buNone/>
              <a:defRPr sz="3600" b="1">
                <a:solidFill>
                  <a:schemeClr val="bg1"/>
                </a:solidFill>
              </a:defRPr>
            </a:lvl1pPr>
            <a:lvl2pPr marL="217885" indent="-217885">
              <a:spcBef>
                <a:spcPts val="450"/>
              </a:spcBef>
              <a:spcAft>
                <a:spcPts val="450"/>
              </a:spcAft>
              <a:buClr>
                <a:srgbClr val="007D57"/>
              </a:buClr>
              <a:buFont typeface="Wingdings" panose="05000000000000000000" pitchFamily="2" charset="2"/>
              <a:buChar char="§"/>
              <a:defRPr sz="2100"/>
            </a:lvl2pPr>
            <a:lvl3pPr marL="467916" indent="-250031">
              <a:spcBef>
                <a:spcPts val="450"/>
              </a:spcBef>
              <a:spcAft>
                <a:spcPts val="450"/>
              </a:spcAft>
              <a:defRPr sz="1800"/>
            </a:lvl3pPr>
            <a:lvl4pPr marL="685800" indent="-173831">
              <a:spcBef>
                <a:spcPts val="450"/>
              </a:spcBef>
              <a:spcAft>
                <a:spcPts val="450"/>
              </a:spcAft>
              <a:defRPr/>
            </a:lvl4pPr>
          </a:lstStyle>
          <a:p>
            <a:pPr lvl="0"/>
            <a:r>
              <a:rPr lang="en-US"/>
              <a:t>Click to edit Master text styles</a:t>
            </a:r>
          </a:p>
        </p:txBody>
      </p:sp>
      <p:sp>
        <p:nvSpPr>
          <p:cNvPr id="14" name="Text Placeholder 2">
            <a:extLst>
              <a:ext uri="{FF2B5EF4-FFF2-40B4-BE49-F238E27FC236}">
                <a16:creationId xmlns:a16="http://schemas.microsoft.com/office/drawing/2014/main" id="{0B2C569F-847A-440C-95B4-42E6DB2B0E1A}"/>
              </a:ext>
            </a:extLst>
          </p:cNvPr>
          <p:cNvSpPr>
            <a:spLocks noGrp="1"/>
          </p:cNvSpPr>
          <p:nvPr>
            <p:ph type="body" idx="1"/>
          </p:nvPr>
        </p:nvSpPr>
        <p:spPr>
          <a:xfrm>
            <a:off x="432197" y="3870909"/>
            <a:ext cx="5829300" cy="319683"/>
          </a:xfrm>
          <a:prstGeom prst="rect">
            <a:avLst/>
          </a:prstGeom>
        </p:spPr>
        <p:txBody>
          <a:bodyPr anchor="b"/>
          <a:lstStyle>
            <a:lvl1pPr marL="0" indent="0" algn="l">
              <a:lnSpc>
                <a:spcPts val="1650"/>
              </a:lnSpc>
              <a:buNone/>
              <a:defRPr sz="1500" baseline="0">
                <a:solidFill>
                  <a:schemeClr val="bg2"/>
                </a:solidFill>
                <a:latin typeface="Calibri"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endParaRPr lang="en-US"/>
          </a:p>
        </p:txBody>
      </p:sp>
      <p:grpSp>
        <p:nvGrpSpPr>
          <p:cNvPr id="22" name="Group 21">
            <a:extLst>
              <a:ext uri="{FF2B5EF4-FFF2-40B4-BE49-F238E27FC236}">
                <a16:creationId xmlns:a16="http://schemas.microsoft.com/office/drawing/2014/main" id="{1B089E89-E0BE-4BB6-8E98-CE349962BD46}"/>
              </a:ext>
            </a:extLst>
          </p:cNvPr>
          <p:cNvGrpSpPr/>
          <p:nvPr userDrawn="1"/>
        </p:nvGrpSpPr>
        <p:grpSpPr>
          <a:xfrm>
            <a:off x="0" y="5032717"/>
            <a:ext cx="9144000" cy="110783"/>
            <a:chOff x="0" y="6710290"/>
            <a:chExt cx="12192000" cy="147710"/>
          </a:xfrm>
        </p:grpSpPr>
        <p:sp>
          <p:nvSpPr>
            <p:cNvPr id="23" name="Rectangle 22">
              <a:extLst>
                <a:ext uri="{FF2B5EF4-FFF2-40B4-BE49-F238E27FC236}">
                  <a16:creationId xmlns:a16="http://schemas.microsoft.com/office/drawing/2014/main" id="{09C8E483-5B9C-4401-9FF5-64F29702B3D6}"/>
                </a:ext>
              </a:extLst>
            </p:cNvPr>
            <p:cNvSpPr>
              <a:spLocks noChangeArrowheads="1"/>
            </p:cNvSpPr>
            <p:nvPr userDrawn="1"/>
          </p:nvSpPr>
          <p:spPr bwMode="auto">
            <a:xfrm>
              <a:off x="8110221" y="6710290"/>
              <a:ext cx="804110" cy="147710"/>
            </a:xfrm>
            <a:prstGeom prst="rect">
              <a:avLst/>
            </a:prstGeom>
            <a:solidFill>
              <a:srgbClr val="8D3102"/>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4" name="Rectangle 23">
              <a:extLst>
                <a:ext uri="{FF2B5EF4-FFF2-40B4-BE49-F238E27FC236}">
                  <a16:creationId xmlns:a16="http://schemas.microsoft.com/office/drawing/2014/main" id="{93B2D18F-D6A8-42C6-8799-E7AD1F0EF847}"/>
                </a:ext>
              </a:extLst>
            </p:cNvPr>
            <p:cNvSpPr>
              <a:spLocks noChangeArrowheads="1"/>
            </p:cNvSpPr>
            <p:nvPr userDrawn="1"/>
          </p:nvSpPr>
          <p:spPr bwMode="auto">
            <a:xfrm>
              <a:off x="8903845" y="6710290"/>
              <a:ext cx="804110" cy="147710"/>
            </a:xfrm>
            <a:prstGeom prst="rect">
              <a:avLst/>
            </a:prstGeom>
            <a:solidFill>
              <a:srgbClr val="016A70"/>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29" name="Rectangle 28">
              <a:extLst>
                <a:ext uri="{FF2B5EF4-FFF2-40B4-BE49-F238E27FC236}">
                  <a16:creationId xmlns:a16="http://schemas.microsoft.com/office/drawing/2014/main" id="{9008B239-527E-41CF-B44F-A2FB7A6009E0}"/>
                </a:ext>
              </a:extLst>
            </p:cNvPr>
            <p:cNvSpPr>
              <a:spLocks noChangeArrowheads="1"/>
            </p:cNvSpPr>
            <p:nvPr userDrawn="1"/>
          </p:nvSpPr>
          <p:spPr bwMode="auto">
            <a:xfrm>
              <a:off x="9707954" y="6710290"/>
              <a:ext cx="804765" cy="147710"/>
            </a:xfrm>
            <a:prstGeom prst="rect">
              <a:avLst/>
            </a:prstGeom>
            <a:solidFill>
              <a:srgbClr val="771E7C"/>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0" name="Rectangle 29">
              <a:extLst>
                <a:ext uri="{FF2B5EF4-FFF2-40B4-BE49-F238E27FC236}">
                  <a16:creationId xmlns:a16="http://schemas.microsoft.com/office/drawing/2014/main" id="{EB079F72-30CF-4818-8119-D9EDC16154A4}"/>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1" name="Rectangle 20">
              <a:extLst>
                <a:ext uri="{FF2B5EF4-FFF2-40B4-BE49-F238E27FC236}">
                  <a16:creationId xmlns:a16="http://schemas.microsoft.com/office/drawing/2014/main" id="{D8EBA911-1206-4DF1-8C85-FBD66DE10B4F}"/>
                </a:ext>
              </a:extLst>
            </p:cNvPr>
            <p:cNvSpPr>
              <a:spLocks noChangeArrowheads="1"/>
            </p:cNvSpPr>
            <p:nvPr userDrawn="1"/>
          </p:nvSpPr>
          <p:spPr bwMode="auto">
            <a:xfrm>
              <a:off x="0" y="6710290"/>
              <a:ext cx="7316597" cy="147710"/>
            </a:xfrm>
            <a:prstGeom prst="rect">
              <a:avLst/>
            </a:prstGeom>
            <a:solidFill>
              <a:srgbClr val="DA521E"/>
            </a:solidFill>
            <a:ln>
              <a:noFill/>
            </a:ln>
          </p:spPr>
          <p:txBody>
            <a:bodyPr vert="horz" wrap="square" lIns="60960" tIns="30480" rIns="60960" bIns="30480" numCol="1" anchor="t" anchorCtr="0" compatLnSpc="1">
              <a:prstTxWarp prst="textNoShape">
                <a:avLst/>
              </a:prstTxWarp>
            </a:bodyPr>
            <a:lstStyle/>
            <a:p>
              <a:endParaRPr lang="en-US" sz="1250"/>
            </a:p>
          </p:txBody>
        </p:sp>
        <p:sp>
          <p:nvSpPr>
            <p:cNvPr id="32" name="Rectangle 31">
              <a:extLst>
                <a:ext uri="{FF2B5EF4-FFF2-40B4-BE49-F238E27FC236}">
                  <a16:creationId xmlns:a16="http://schemas.microsoft.com/office/drawing/2014/main" id="{3867E6D9-B1FE-4E40-BC75-2A59AF13920A}"/>
                </a:ext>
              </a:extLst>
            </p:cNvPr>
            <p:cNvSpPr>
              <a:spLocks noChangeArrowheads="1"/>
            </p:cNvSpPr>
            <p:nvPr userDrawn="1"/>
          </p:nvSpPr>
          <p:spPr bwMode="auto">
            <a:xfrm>
              <a:off x="7306111" y="6710290"/>
              <a:ext cx="804110" cy="147710"/>
            </a:xfrm>
            <a:prstGeom prst="rect">
              <a:avLst/>
            </a:prstGeom>
            <a:solidFill>
              <a:srgbClr val="8E8D01"/>
            </a:solidFill>
            <a:ln>
              <a:noFill/>
            </a:ln>
          </p:spPr>
          <p:txBody>
            <a:bodyPr vert="horz" wrap="square" lIns="60960" tIns="30480" rIns="60960" bIns="30480" numCol="1" anchor="t" anchorCtr="0" compatLnSpc="1">
              <a:prstTxWarp prst="textNoShape">
                <a:avLst/>
              </a:prstTxWarp>
            </a:bodyPr>
            <a:lstStyle/>
            <a:p>
              <a:endParaRPr lang="en-US" sz="1250"/>
            </a:p>
          </p:txBody>
        </p:sp>
      </p:grpSp>
    </p:spTree>
    <p:extLst>
      <p:ext uri="{BB962C8B-B14F-4D97-AF65-F5344CB8AC3E}">
        <p14:creationId xmlns:p14="http://schemas.microsoft.com/office/powerpoint/2010/main" val="2354873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3.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969961348"/>
      </p:ext>
    </p:extLst>
  </p:cSld>
  <p:clrMap bg1="lt1" tx1="dk1" bg2="lt2" tx2="dk2" accent1="accent1" accent2="accent2" accent3="accent3" accent4="accent4" accent5="accent5" accent6="accent6" hlink="hlink" folHlink="folHlink"/>
  <p:sldLayoutIdLst>
    <p:sldLayoutId id="2147483875" r:id="rId1"/>
    <p:sldLayoutId id="2147483823" r:id="rId2"/>
    <p:sldLayoutId id="2147483877" r:id="rId3"/>
    <p:sldLayoutId id="2147483879" r:id="rId4"/>
    <p:sldLayoutId id="2147483852" r:id="rId5"/>
    <p:sldLayoutId id="2147483880" r:id="rId6"/>
    <p:sldLayoutId id="2147483903" r:id="rId7"/>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p:titleStyle>
    <p:bodyStyle>
      <a:lvl1pPr marL="342900" indent="-342900" algn="l" rtl="0" eaLnBrk="0" fontAlgn="base" hangingPunct="0">
        <a:spcBef>
          <a:spcPct val="20000"/>
        </a:spcBef>
        <a:spcAft>
          <a:spcPct val="0"/>
        </a:spcAft>
        <a:buClr>
          <a:srgbClr val="E25423"/>
        </a:buClr>
        <a:buFont typeface="Arial" panose="020B0604020202020204" pitchFamily="34" charset="0"/>
        <a:buChar char="•"/>
        <a:defRPr sz="3200" kern="1200">
          <a:solidFill>
            <a:srgbClr val="1D1D1D"/>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rgbClr val="E25423"/>
        </a:buClr>
        <a:buFont typeface="Arial" panose="020B0604020202020204" pitchFamily="34" charset="0"/>
        <a:buChar char="–"/>
        <a:defRPr sz="2800" kern="1200">
          <a:solidFill>
            <a:srgbClr val="1D1D1D"/>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1D1D1D"/>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1D1D1D"/>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1D1D1D"/>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A4C07E-5164-4D00-86DD-F73FD4EB4A6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306DF7-4E36-47C5-869B-B9428026627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6764E-2D17-4B26-AF07-457DF8390BB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C62D435-8EB2-4B14-83D0-85CE5CE5CD37}" type="datetimeFigureOut">
              <a:rPr lang="en-US" smtClean="0"/>
              <a:t>5/20/2024</a:t>
            </a:fld>
            <a:endParaRPr lang="en-US"/>
          </a:p>
        </p:txBody>
      </p:sp>
      <p:sp>
        <p:nvSpPr>
          <p:cNvPr id="5" name="Footer Placeholder 4">
            <a:extLst>
              <a:ext uri="{FF2B5EF4-FFF2-40B4-BE49-F238E27FC236}">
                <a16:creationId xmlns:a16="http://schemas.microsoft.com/office/drawing/2014/main" id="{3B49B2CC-8BA1-4006-B724-FC7BDC85805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5576BB-67DE-4593-9C97-FAF1C16F7A1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BF8E7D-0782-4402-876D-ACDA350B323A}" type="slidenum">
              <a:rPr lang="en-US" smtClean="0"/>
              <a:t>‹#›</a:t>
            </a:fld>
            <a:endParaRPr lang="en-US"/>
          </a:p>
        </p:txBody>
      </p:sp>
    </p:spTree>
    <p:extLst>
      <p:ext uri="{BB962C8B-B14F-4D97-AF65-F5344CB8AC3E}">
        <p14:creationId xmlns:p14="http://schemas.microsoft.com/office/powerpoint/2010/main" val="294891201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D8748C-B290-B325-B480-D7283745203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78B989-D102-B8E6-C13C-9DC7908C0B6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5F87E-67BC-4C27-A4FB-CB034D0FA7B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566B6CB-B41D-4BA3-8A57-E1CAD4C23C5B}" type="datetimeFigureOut">
              <a:rPr lang="en-US" smtClean="0"/>
              <a:t>5/20/2024</a:t>
            </a:fld>
            <a:endParaRPr lang="en-US"/>
          </a:p>
        </p:txBody>
      </p:sp>
      <p:sp>
        <p:nvSpPr>
          <p:cNvPr id="5" name="Footer Placeholder 4">
            <a:extLst>
              <a:ext uri="{FF2B5EF4-FFF2-40B4-BE49-F238E27FC236}">
                <a16:creationId xmlns:a16="http://schemas.microsoft.com/office/drawing/2014/main" id="{E219C277-0A93-61DB-5DE2-75A408448FD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7EC2D1-D3D7-39CC-2A29-1993AA8B57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07EC266-65CA-4B8D-9D15-3399347E4218}" type="slidenum">
              <a:rPr lang="en-US" smtClean="0"/>
              <a:t>‹#›</a:t>
            </a:fld>
            <a:endParaRPr lang="en-US"/>
          </a:p>
        </p:txBody>
      </p:sp>
    </p:spTree>
    <p:extLst>
      <p:ext uri="{BB962C8B-B14F-4D97-AF65-F5344CB8AC3E}">
        <p14:creationId xmlns:p14="http://schemas.microsoft.com/office/powerpoint/2010/main" val="1444614446"/>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5FDAC9-5D9C-E8CC-654F-931A916F21F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A26B69-3981-CF7D-92B9-137A653FB6A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9337A-1BA0-B7C4-440A-3048AA7FE22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334CA44-4E86-4326-83E9-EE32F76DD7AA}" type="datetimeFigureOut">
              <a:rPr lang="en-US" smtClean="0"/>
              <a:t>5/20/2024</a:t>
            </a:fld>
            <a:endParaRPr lang="en-US"/>
          </a:p>
        </p:txBody>
      </p:sp>
      <p:sp>
        <p:nvSpPr>
          <p:cNvPr id="5" name="Footer Placeholder 4">
            <a:extLst>
              <a:ext uri="{FF2B5EF4-FFF2-40B4-BE49-F238E27FC236}">
                <a16:creationId xmlns:a16="http://schemas.microsoft.com/office/drawing/2014/main" id="{536AA2D4-23DB-1E4B-8B04-7F25F66B2EE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8FEA75-6A25-3DB5-D123-CF8DF4E6B37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5CB9FC-5B59-472B-B22B-9CE628AB93C9}" type="slidenum">
              <a:rPr lang="en-US" smtClean="0"/>
              <a:t>‹#›</a:t>
            </a:fld>
            <a:endParaRPr lang="en-US"/>
          </a:p>
        </p:txBody>
      </p:sp>
    </p:spTree>
    <p:extLst>
      <p:ext uri="{BB962C8B-B14F-4D97-AF65-F5344CB8AC3E}">
        <p14:creationId xmlns:p14="http://schemas.microsoft.com/office/powerpoint/2010/main" val="28359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0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26151171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005DAB"/>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005DAB"/>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005DAB"/>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5DAB"/>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5DAB"/>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3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61.jpeg"/></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2460/javma.250.2.153"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wwnc.cdc.gov/eid/article/26/6/19-0975_articl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457200" y="1278802"/>
            <a:ext cx="8229600" cy="1092258"/>
          </a:xfrm>
        </p:spPr>
        <p:txBody>
          <a:bodyPr lIns="91440" tIns="45720" rIns="91440" bIns="45720" anchor="t"/>
          <a:lstStyle/>
          <a:p>
            <a:pPr algn="l">
              <a:lnSpc>
                <a:spcPct val="116306"/>
              </a:lnSpc>
            </a:pPr>
            <a:r>
              <a:rPr lang="en-US" u="none" strike="noStrike" baseline="0" dirty="0">
                <a:solidFill>
                  <a:srgbClr val="005DAA"/>
                </a:solidFill>
                <a:cs typeface="Calibri" panose="020F0502020204030204" pitchFamily="34" charset="0"/>
              </a:rPr>
              <a:t>Bacterial Special Pathogens Branch One Health Environmenta</a:t>
            </a:r>
            <a:r>
              <a:rPr lang="en-US" dirty="0">
                <a:solidFill>
                  <a:srgbClr val="005DAA"/>
                </a:solidFill>
                <a:cs typeface="Calibri" panose="020F0502020204030204" pitchFamily="34" charset="0"/>
              </a:rPr>
              <a:t>l Research</a:t>
            </a:r>
            <a:br>
              <a:rPr lang="en-US" sz="1800" b="0" i="0" u="none" strike="noStrike" baseline="0" dirty="0">
                <a:solidFill>
                  <a:srgbClr val="000000"/>
                </a:solidFill>
                <a:latin typeface="Arial" panose="020B0604020202020204" pitchFamily="34" charset="0"/>
              </a:rPr>
            </a:br>
            <a:endParaRPr lang="en-US" altLang="en-US" dirty="0">
              <a:cs typeface="Calibri" pitchFamily="34" charset="0"/>
            </a:endParaRPr>
          </a:p>
        </p:txBody>
      </p:sp>
      <p:sp>
        <p:nvSpPr>
          <p:cNvPr id="3" name="Subtitle 2">
            <a:extLst>
              <a:ext uri="{FF2B5EF4-FFF2-40B4-BE49-F238E27FC236}">
                <a16:creationId xmlns:a16="http://schemas.microsoft.com/office/drawing/2014/main" id="{A027815A-D900-45DB-B7E9-7E3E5057AAA1}"/>
              </a:ext>
            </a:extLst>
          </p:cNvPr>
          <p:cNvSpPr>
            <a:spLocks noGrp="1"/>
          </p:cNvSpPr>
          <p:nvPr>
            <p:ph type="subTitle" idx="1"/>
          </p:nvPr>
        </p:nvSpPr>
        <p:spPr>
          <a:xfrm>
            <a:off x="457197" y="2458591"/>
            <a:ext cx="8229600" cy="1940193"/>
          </a:xfrm>
        </p:spPr>
        <p:txBody>
          <a:bodyPr>
            <a:normAutofit/>
          </a:bodyPr>
          <a:lstStyle/>
          <a:p>
            <a:r>
              <a:rPr lang="en-US" dirty="0">
                <a:latin typeface="Calibri"/>
                <a:cs typeface="Calibri"/>
              </a:rPr>
              <a:t>William Bower, MD</a:t>
            </a:r>
            <a:endParaRPr lang="en-US" dirty="0"/>
          </a:p>
          <a:p>
            <a:r>
              <a:rPr lang="en-US" b="0" dirty="0">
                <a:latin typeface="Calibri"/>
                <a:cs typeface="Calibri"/>
              </a:rPr>
              <a:t>Bacterial Special Pathogens Branch</a:t>
            </a:r>
          </a:p>
          <a:p>
            <a:r>
              <a:rPr lang="en-US" b="0" dirty="0">
                <a:latin typeface="Calibri"/>
                <a:cs typeface="Calibri"/>
              </a:rPr>
              <a:t>Division of High Consequence Pathogens and Pathology</a:t>
            </a:r>
          </a:p>
          <a:p>
            <a:endParaRPr lang="en-US" sz="1600" dirty="0">
              <a:cs typeface="Calibri"/>
            </a:endParaRPr>
          </a:p>
          <a:p>
            <a:endParaRPr lang="en-US" sz="1600" dirty="0"/>
          </a:p>
        </p:txBody>
      </p:sp>
      <p:sp>
        <p:nvSpPr>
          <p:cNvPr id="4" name="Text Placeholder 3">
            <a:extLst>
              <a:ext uri="{FF2B5EF4-FFF2-40B4-BE49-F238E27FC236}">
                <a16:creationId xmlns:a16="http://schemas.microsoft.com/office/drawing/2014/main" id="{58FFE8E3-8F69-40F6-9D10-8E58648E78B5}"/>
              </a:ext>
            </a:extLst>
          </p:cNvPr>
          <p:cNvSpPr>
            <a:spLocks noGrp="1"/>
          </p:cNvSpPr>
          <p:nvPr>
            <p:ph type="body" sz="quarter" idx="10"/>
          </p:nvPr>
        </p:nvSpPr>
        <p:spPr>
          <a:xfrm>
            <a:off x="399007" y="3986212"/>
            <a:ext cx="8345979" cy="971550"/>
          </a:xfrm>
        </p:spPr>
        <p:txBody>
          <a:bodyPr/>
          <a:lstStyle/>
          <a:p>
            <a:pPr>
              <a:lnSpc>
                <a:spcPct val="120614"/>
              </a:lnSpc>
            </a:pPr>
            <a:r>
              <a:rPr lang="en-US" sz="1800" b="1" dirty="0">
                <a:effectLst/>
                <a:latin typeface="Calibri" panose="020F0502020204030204" pitchFamily="34" charset="0"/>
                <a:ea typeface="Calibri" panose="020F0502020204030204" pitchFamily="34" charset="0"/>
              </a:rPr>
              <a:t>ARS Geospatial and Environmental Epidemiology Research Unit (GEERU) Planning  Workshop</a:t>
            </a:r>
            <a:r>
              <a:rPr lang="en-US" altLang="en-US" b="1" dirty="0"/>
              <a:t>—</a:t>
            </a:r>
            <a:r>
              <a:rPr lang="en-US" b="1" dirty="0"/>
              <a:t>May 21-22, 2024</a:t>
            </a:r>
            <a:endParaRPr lang="en-US" dirty="0"/>
          </a:p>
        </p:txBody>
      </p:sp>
      <p:pic>
        <p:nvPicPr>
          <p:cNvPr id="7172" name="Picture 6" descr="Logos of the United States Department of Health and Human Services and Centers for Disease Control and Preventi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886325"/>
            <a:ext cx="1905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78587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09E71-DEDE-9104-EF21-CAFA54D5BAF2}"/>
              </a:ext>
            </a:extLst>
          </p:cNvPr>
          <p:cNvSpPr>
            <a:spLocks noGrp="1"/>
          </p:cNvSpPr>
          <p:nvPr>
            <p:ph type="body" sz="quarter" idx="10"/>
          </p:nvPr>
        </p:nvSpPr>
        <p:spPr>
          <a:xfrm>
            <a:off x="457200" y="748698"/>
            <a:ext cx="4878280" cy="3103461"/>
          </a:xfrm>
        </p:spPr>
        <p:txBody>
          <a:bodyPr/>
          <a:lstStyle/>
          <a:p>
            <a:pPr>
              <a:lnSpc>
                <a:spcPct val="119407"/>
              </a:lnSpc>
            </a:pPr>
            <a:r>
              <a:rPr lang="en-US" dirty="0">
                <a:latin typeface="Calibri"/>
                <a:cs typeface="Calibri"/>
              </a:rPr>
              <a:t>CDC was notified </a:t>
            </a:r>
            <a:r>
              <a:rPr lang="en-US" sz="2000" dirty="0">
                <a:latin typeface="Calibri"/>
                <a:cs typeface="Calibri"/>
              </a:rPr>
              <a:t>of a </a:t>
            </a:r>
            <a:r>
              <a:rPr lang="en-US" sz="2000" i="1" dirty="0">
                <a:latin typeface="Calibri"/>
                <a:cs typeface="Calibri"/>
              </a:rPr>
              <a:t>B. pseudomallei </a:t>
            </a:r>
            <a:r>
              <a:rPr lang="en-US" sz="2000" dirty="0">
                <a:latin typeface="Calibri"/>
                <a:cs typeface="Calibri"/>
              </a:rPr>
              <a:t>positive blood culture from a Mississippi patient</a:t>
            </a:r>
            <a:endParaRPr lang="en-US" dirty="0"/>
          </a:p>
          <a:p>
            <a:pPr>
              <a:lnSpc>
                <a:spcPct val="119407"/>
              </a:lnSpc>
            </a:pPr>
            <a:r>
              <a:rPr lang="en-US" sz="2000" dirty="0">
                <a:latin typeface="Calibri"/>
                <a:cs typeface="Calibri"/>
              </a:rPr>
              <a:t>The strain that infected the patient was </a:t>
            </a:r>
            <a:r>
              <a:rPr lang="en-US" dirty="0">
                <a:latin typeface="Calibri"/>
                <a:cs typeface="Calibri"/>
              </a:rPr>
              <a:t>genetically</a:t>
            </a:r>
            <a:r>
              <a:rPr lang="en-US" sz="2000" dirty="0">
                <a:latin typeface="Calibri"/>
                <a:cs typeface="Calibri"/>
              </a:rPr>
              <a:t> </a:t>
            </a:r>
            <a:r>
              <a:rPr lang="en-US" sz="2000" b="1" dirty="0">
                <a:latin typeface="Calibri"/>
                <a:cs typeface="Calibri"/>
              </a:rPr>
              <a:t>identical</a:t>
            </a:r>
            <a:r>
              <a:rPr lang="en-US" sz="2000" dirty="0">
                <a:latin typeface="Calibri"/>
                <a:cs typeface="Calibri"/>
              </a:rPr>
              <a:t> to the strain that infected another Mississippi patient 2 years prior in July 2020</a:t>
            </a:r>
          </a:p>
          <a:p>
            <a:pPr>
              <a:lnSpc>
                <a:spcPct val="119407"/>
              </a:lnSpc>
            </a:pPr>
            <a:r>
              <a:rPr lang="en-US" sz="2000" dirty="0">
                <a:latin typeface="Calibri"/>
                <a:cs typeface="Calibri"/>
              </a:rPr>
              <a:t>Both patients lived 7 miles apart in the </a:t>
            </a:r>
            <a:r>
              <a:rPr lang="en-US" sz="2000" b="1" dirty="0">
                <a:latin typeface="Calibri"/>
                <a:cs typeface="Calibri"/>
              </a:rPr>
              <a:t>same Mississippi Gulf Coast county </a:t>
            </a:r>
            <a:br>
              <a:rPr lang="en-US" sz="2000" dirty="0">
                <a:latin typeface="Calibri"/>
                <a:cs typeface="Calibri"/>
              </a:rPr>
            </a:br>
            <a:r>
              <a:rPr lang="en-US" dirty="0">
                <a:latin typeface="Calibri"/>
                <a:cs typeface="Calibri"/>
              </a:rPr>
              <a:t> </a:t>
            </a:r>
            <a:endParaRPr lang="en-US" dirty="0">
              <a:cs typeface="Calibri"/>
            </a:endParaRPr>
          </a:p>
        </p:txBody>
      </p:sp>
      <p:sp>
        <p:nvSpPr>
          <p:cNvPr id="3" name="Title 2">
            <a:extLst>
              <a:ext uri="{FF2B5EF4-FFF2-40B4-BE49-F238E27FC236}">
                <a16:creationId xmlns:a16="http://schemas.microsoft.com/office/drawing/2014/main" id="{A8BB7086-50CD-55BB-D74E-73C4F25EE877}"/>
              </a:ext>
            </a:extLst>
          </p:cNvPr>
          <p:cNvSpPr>
            <a:spLocks noGrp="1"/>
          </p:cNvSpPr>
          <p:nvPr>
            <p:ph type="title"/>
          </p:nvPr>
        </p:nvSpPr>
        <p:spPr>
          <a:xfrm>
            <a:off x="457200" y="205979"/>
            <a:ext cx="8229600" cy="436958"/>
          </a:xfrm>
        </p:spPr>
        <p:txBody>
          <a:bodyPr lIns="91440" tIns="45720" rIns="91440" bIns="45720" anchor="b" anchorCtr="0"/>
          <a:lstStyle/>
          <a:p>
            <a:pPr>
              <a:lnSpc>
                <a:spcPct val="116306"/>
              </a:lnSpc>
            </a:pPr>
            <a:r>
              <a:rPr lang="en-US" dirty="0"/>
              <a:t>May 2, 2022</a:t>
            </a:r>
          </a:p>
        </p:txBody>
      </p:sp>
      <p:grpSp>
        <p:nvGrpSpPr>
          <p:cNvPr id="5" name="Group 4">
            <a:extLst>
              <a:ext uri="{FF2B5EF4-FFF2-40B4-BE49-F238E27FC236}">
                <a16:creationId xmlns:a16="http://schemas.microsoft.com/office/drawing/2014/main" id="{D04604E0-541B-30D6-30E7-7BAF30DDB8D2}"/>
              </a:ext>
            </a:extLst>
          </p:cNvPr>
          <p:cNvGrpSpPr/>
          <p:nvPr/>
        </p:nvGrpSpPr>
        <p:grpSpPr>
          <a:xfrm>
            <a:off x="5335480" y="0"/>
            <a:ext cx="3732335" cy="5037992"/>
            <a:chOff x="8375186" y="666895"/>
            <a:chExt cx="3465910" cy="5198566"/>
          </a:xfrm>
        </p:grpSpPr>
        <p:pic>
          <p:nvPicPr>
            <p:cNvPr id="6" name="Content Placeholder 4" descr="Map&#10;&#10;Description automatically generated">
              <a:extLst>
                <a:ext uri="{FF2B5EF4-FFF2-40B4-BE49-F238E27FC236}">
                  <a16:creationId xmlns:a16="http://schemas.microsoft.com/office/drawing/2014/main" id="{79205ADC-C45A-5435-E417-0809766CF7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5186" y="666895"/>
              <a:ext cx="3465910" cy="5198566"/>
            </a:xfrm>
            <a:prstGeom prst="rect">
              <a:avLst/>
            </a:prstGeom>
            <a:ln>
              <a:noFill/>
            </a:ln>
            <a:effectLst>
              <a:softEdge rad="112500"/>
            </a:effectLst>
          </p:spPr>
        </p:pic>
        <p:sp>
          <p:nvSpPr>
            <p:cNvPr id="7" name="Oval 6">
              <a:extLst>
                <a:ext uri="{FF2B5EF4-FFF2-40B4-BE49-F238E27FC236}">
                  <a16:creationId xmlns:a16="http://schemas.microsoft.com/office/drawing/2014/main" id="{3DDDD809-6AC8-13CE-6826-5ECB24999BF0}"/>
                </a:ext>
              </a:extLst>
            </p:cNvPr>
            <p:cNvSpPr/>
            <p:nvPr/>
          </p:nvSpPr>
          <p:spPr>
            <a:xfrm>
              <a:off x="10234246" y="4721158"/>
              <a:ext cx="1239316" cy="8436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8" name="Graphic 7" descr="House with solid fill">
            <a:extLst>
              <a:ext uri="{FF2B5EF4-FFF2-40B4-BE49-F238E27FC236}">
                <a16:creationId xmlns:a16="http://schemas.microsoft.com/office/drawing/2014/main" id="{8DE10DC7-8875-6D4D-26B5-92A94EAACF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7374" y="4023121"/>
            <a:ext cx="914400" cy="914400"/>
          </a:xfrm>
          <a:prstGeom prst="rect">
            <a:avLst/>
          </a:prstGeom>
        </p:spPr>
      </p:pic>
      <p:pic>
        <p:nvPicPr>
          <p:cNvPr id="9" name="Graphic 8" descr="House with solid fill">
            <a:extLst>
              <a:ext uri="{FF2B5EF4-FFF2-40B4-BE49-F238E27FC236}">
                <a16:creationId xmlns:a16="http://schemas.microsoft.com/office/drawing/2014/main" id="{09D01C62-A737-5010-F0E0-2D48B98584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6540" y="4043363"/>
            <a:ext cx="914400" cy="914400"/>
          </a:xfrm>
          <a:prstGeom prst="rect">
            <a:avLst/>
          </a:prstGeom>
        </p:spPr>
      </p:pic>
      <p:cxnSp>
        <p:nvCxnSpPr>
          <p:cNvPr id="10" name="Straight Arrow Connector 9">
            <a:extLst>
              <a:ext uri="{FF2B5EF4-FFF2-40B4-BE49-F238E27FC236}">
                <a16:creationId xmlns:a16="http://schemas.microsoft.com/office/drawing/2014/main" id="{C222438A-8AC7-8287-865D-019120B3EA0C}"/>
              </a:ext>
            </a:extLst>
          </p:cNvPr>
          <p:cNvCxnSpPr>
            <a:cxnSpLocks/>
          </p:cNvCxnSpPr>
          <p:nvPr/>
        </p:nvCxnSpPr>
        <p:spPr>
          <a:xfrm>
            <a:off x="2199191" y="4604610"/>
            <a:ext cx="934375" cy="0"/>
          </a:xfrm>
          <a:prstGeom prst="straightConnector1">
            <a:avLst/>
          </a:prstGeom>
          <a:ln w="539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9576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419C24-0CD5-2FD1-D574-AB2201C183C6}"/>
              </a:ext>
            </a:extLst>
          </p:cNvPr>
          <p:cNvSpPr>
            <a:spLocks noGrp="1"/>
          </p:cNvSpPr>
          <p:nvPr>
            <p:ph type="title"/>
          </p:nvPr>
        </p:nvSpPr>
        <p:spPr>
          <a:xfrm>
            <a:off x="445831" y="755907"/>
            <a:ext cx="2781036" cy="857250"/>
          </a:xfrm>
        </p:spPr>
        <p:txBody>
          <a:bodyPr lIns="91440" tIns="45720" rIns="91440" bIns="45720" anchor="b" anchorCtr="0"/>
          <a:lstStyle/>
          <a:p>
            <a:pPr>
              <a:lnSpc>
                <a:spcPct val="116306"/>
              </a:lnSpc>
            </a:pPr>
            <a:br>
              <a:rPr lang="en-US"/>
            </a:br>
            <a:br>
              <a:rPr lang="en-US"/>
            </a:br>
            <a:r>
              <a:rPr lang="en-US"/>
              <a:t>Western </a:t>
            </a:r>
            <a:br>
              <a:rPr lang="en-US"/>
            </a:br>
            <a:r>
              <a:rPr lang="en-US"/>
              <a:t>Hemisphere Origin </a:t>
            </a:r>
          </a:p>
        </p:txBody>
      </p:sp>
      <p:pic>
        <p:nvPicPr>
          <p:cNvPr id="4" name="Picture 3" descr="Diagram&#10;&#10;Description automatically generated">
            <a:extLst>
              <a:ext uri="{FF2B5EF4-FFF2-40B4-BE49-F238E27FC236}">
                <a16:creationId xmlns:a16="http://schemas.microsoft.com/office/drawing/2014/main" id="{C9DF7D2F-71D3-CE8A-F9C3-80711D0E913F}"/>
              </a:ext>
            </a:extLst>
          </p:cNvPr>
          <p:cNvPicPr>
            <a:picLocks noChangeAspect="1"/>
          </p:cNvPicPr>
          <p:nvPr/>
        </p:nvPicPr>
        <p:blipFill rotWithShape="1">
          <a:blip r:embed="rId3">
            <a:extLst>
              <a:ext uri="{28A0092B-C50C-407E-A947-70E740481C1C}">
                <a14:useLocalDpi xmlns:a14="http://schemas.microsoft.com/office/drawing/2010/main" val="0"/>
              </a:ext>
            </a:extLst>
          </a:blip>
          <a:srcRect l="-1" t="1121" r="-907"/>
          <a:stretch/>
        </p:blipFill>
        <p:spPr>
          <a:xfrm>
            <a:off x="3238238" y="107259"/>
            <a:ext cx="3043221" cy="4928981"/>
          </a:xfrm>
          <a:prstGeom prst="rect">
            <a:avLst/>
          </a:prstGeom>
        </p:spPr>
      </p:pic>
      <p:sp>
        <p:nvSpPr>
          <p:cNvPr id="2" name="Right Brace 1">
            <a:extLst>
              <a:ext uri="{FF2B5EF4-FFF2-40B4-BE49-F238E27FC236}">
                <a16:creationId xmlns:a16="http://schemas.microsoft.com/office/drawing/2014/main" id="{03ED3556-8520-2353-26F8-9197911EA496}"/>
              </a:ext>
            </a:extLst>
          </p:cNvPr>
          <p:cNvSpPr/>
          <p:nvPr/>
        </p:nvSpPr>
        <p:spPr>
          <a:xfrm>
            <a:off x="4274331" y="3408613"/>
            <a:ext cx="2007128" cy="92870"/>
          </a:xfrm>
          <a:prstGeom prst="rightBrace">
            <a:avLst>
              <a:gd name="adj1" fmla="val 3772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F56DC"/>
              </a:solidFill>
              <a:effectLst/>
              <a:uLnTx/>
              <a:uFillTx/>
              <a:latin typeface="Myriad Web Pro"/>
              <a:ea typeface="+mn-ea"/>
              <a:cs typeface="+mn-cs"/>
            </a:endParaRPr>
          </a:p>
        </p:txBody>
      </p:sp>
      <p:sp>
        <p:nvSpPr>
          <p:cNvPr id="6" name="TextBox 5">
            <a:extLst>
              <a:ext uri="{FF2B5EF4-FFF2-40B4-BE49-F238E27FC236}">
                <a16:creationId xmlns:a16="http://schemas.microsoft.com/office/drawing/2014/main" id="{0E55A64A-DD7C-0109-3E24-D5506825531F}"/>
              </a:ext>
            </a:extLst>
          </p:cNvPr>
          <p:cNvSpPr txBox="1"/>
          <p:nvPr/>
        </p:nvSpPr>
        <p:spPr>
          <a:xfrm>
            <a:off x="6281459" y="3270382"/>
            <a:ext cx="2007128"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CLONAL &amp; NOVEL STRAIN</a:t>
            </a:r>
          </a:p>
        </p:txBody>
      </p:sp>
      <p:pic>
        <p:nvPicPr>
          <p:cNvPr id="7" name="Picture 6" descr="Shape&#10;&#10;Description automatically generated with low confidence">
            <a:extLst>
              <a:ext uri="{FF2B5EF4-FFF2-40B4-BE49-F238E27FC236}">
                <a16:creationId xmlns:a16="http://schemas.microsoft.com/office/drawing/2014/main" id="{349F781E-CE5E-076F-C44C-34E49E02A688}"/>
              </a:ext>
            </a:extLst>
          </p:cNvPr>
          <p:cNvPicPr>
            <a:picLocks noChangeAspect="1"/>
          </p:cNvPicPr>
          <p:nvPr/>
        </p:nvPicPr>
        <p:blipFill rotWithShape="1">
          <a:blip r:embed="rId4">
            <a:extLst>
              <a:ext uri="{28A0092B-C50C-407E-A947-70E740481C1C}">
                <a14:useLocalDpi xmlns:a14="http://schemas.microsoft.com/office/drawing/2010/main" val="0"/>
              </a:ext>
            </a:extLst>
          </a:blip>
          <a:srcRect l="3718" t="3719" r="4354" b="28577"/>
          <a:stretch/>
        </p:blipFill>
        <p:spPr>
          <a:xfrm>
            <a:off x="97544" y="2562903"/>
            <a:ext cx="3676353" cy="2707620"/>
          </a:xfrm>
          <a:prstGeom prst="rect">
            <a:avLst/>
          </a:prstGeom>
        </p:spPr>
      </p:pic>
      <p:sp>
        <p:nvSpPr>
          <p:cNvPr id="8" name="Right Brace 7">
            <a:extLst>
              <a:ext uri="{FF2B5EF4-FFF2-40B4-BE49-F238E27FC236}">
                <a16:creationId xmlns:a16="http://schemas.microsoft.com/office/drawing/2014/main" id="{BBEF46FF-197A-E3A4-159C-B368325E8774}"/>
              </a:ext>
            </a:extLst>
          </p:cNvPr>
          <p:cNvSpPr/>
          <p:nvPr/>
        </p:nvSpPr>
        <p:spPr>
          <a:xfrm rot="10800000">
            <a:off x="3238237" y="3215088"/>
            <a:ext cx="347323" cy="1635346"/>
          </a:xfrm>
          <a:prstGeom prst="rightBrace">
            <a:avLst>
              <a:gd name="adj1" fmla="val 87198"/>
              <a:gd name="adj2" fmla="val 5451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F56DC"/>
              </a:solidFill>
              <a:effectLst/>
              <a:uLnTx/>
              <a:uFillTx/>
              <a:latin typeface="Myriad Web Pro"/>
              <a:ea typeface="+mn-ea"/>
              <a:cs typeface="+mn-cs"/>
            </a:endParaRPr>
          </a:p>
        </p:txBody>
      </p:sp>
      <p:grpSp>
        <p:nvGrpSpPr>
          <p:cNvPr id="10" name="Group 9">
            <a:extLst>
              <a:ext uri="{FF2B5EF4-FFF2-40B4-BE49-F238E27FC236}">
                <a16:creationId xmlns:a16="http://schemas.microsoft.com/office/drawing/2014/main" id="{5EBB80E8-6988-12DD-F499-3411A57708E6}"/>
              </a:ext>
            </a:extLst>
          </p:cNvPr>
          <p:cNvGrpSpPr/>
          <p:nvPr/>
        </p:nvGrpSpPr>
        <p:grpSpPr>
          <a:xfrm>
            <a:off x="7583976" y="327282"/>
            <a:ext cx="861530" cy="861529"/>
            <a:chOff x="6818254" y="327282"/>
            <a:chExt cx="861530" cy="861529"/>
          </a:xfrm>
        </p:grpSpPr>
        <p:sp>
          <p:nvSpPr>
            <p:cNvPr id="11" name="Oval 10">
              <a:extLst>
                <a:ext uri="{FF2B5EF4-FFF2-40B4-BE49-F238E27FC236}">
                  <a16:creationId xmlns:a16="http://schemas.microsoft.com/office/drawing/2014/main" id="{B0F796AE-7EBC-1942-C06D-CE414A88E1EE}"/>
                </a:ext>
              </a:extLst>
            </p:cNvPr>
            <p:cNvSpPr/>
            <p:nvPr/>
          </p:nvSpPr>
          <p:spPr>
            <a:xfrm>
              <a:off x="6818254" y="327282"/>
              <a:ext cx="861530" cy="857250"/>
            </a:xfrm>
            <a:prstGeom prst="ellipse">
              <a:avLst/>
            </a:prstGeom>
            <a:solidFill>
              <a:srgbClr val="DA5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Myriad Web Pro"/>
                <a:ea typeface="+mn-ea"/>
                <a:cs typeface="+mn-cs"/>
              </a:endParaRPr>
            </a:p>
          </p:txBody>
        </p:sp>
        <p:pic>
          <p:nvPicPr>
            <p:cNvPr id="12" name="Graphic 11" descr="DNA with solid fill">
              <a:extLst>
                <a:ext uri="{FF2B5EF4-FFF2-40B4-BE49-F238E27FC236}">
                  <a16:creationId xmlns:a16="http://schemas.microsoft.com/office/drawing/2014/main" id="{872D7A0F-5085-D2D3-B48C-6DD94EA97A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6818254" y="327282"/>
              <a:ext cx="861529" cy="861529"/>
            </a:xfrm>
            <a:prstGeom prst="rect">
              <a:avLst/>
            </a:prstGeom>
          </p:spPr>
        </p:pic>
      </p:grpSp>
    </p:spTree>
    <p:extLst>
      <p:ext uri="{BB962C8B-B14F-4D97-AF65-F5344CB8AC3E}">
        <p14:creationId xmlns:p14="http://schemas.microsoft.com/office/powerpoint/2010/main" val="33026387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t="-34000" b="-34000"/>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A62F24-0D97-FC65-F963-31831AAE2C04}"/>
              </a:ext>
            </a:extLst>
          </p:cNvPr>
          <p:cNvGrpSpPr/>
          <p:nvPr/>
        </p:nvGrpSpPr>
        <p:grpSpPr>
          <a:xfrm>
            <a:off x="5411665" y="0"/>
            <a:ext cx="3732335" cy="5037992"/>
            <a:chOff x="8375186" y="666895"/>
            <a:chExt cx="3465910" cy="5198566"/>
          </a:xfrm>
        </p:grpSpPr>
        <p:pic>
          <p:nvPicPr>
            <p:cNvPr id="2" name="Content Placeholder 4" descr="Map&#10;&#10;Description automatically generated">
              <a:extLst>
                <a:ext uri="{FF2B5EF4-FFF2-40B4-BE49-F238E27FC236}">
                  <a16:creationId xmlns:a16="http://schemas.microsoft.com/office/drawing/2014/main" id="{BC96100E-DB16-0095-4784-474DC1EACB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5186" y="666895"/>
              <a:ext cx="3465910" cy="5198566"/>
            </a:xfrm>
            <a:prstGeom prst="rect">
              <a:avLst/>
            </a:prstGeom>
            <a:ln>
              <a:noFill/>
            </a:ln>
            <a:effectLst>
              <a:softEdge rad="112500"/>
            </a:effectLst>
          </p:spPr>
        </p:pic>
        <p:sp>
          <p:nvSpPr>
            <p:cNvPr id="13" name="Oval 12">
              <a:extLst>
                <a:ext uri="{FF2B5EF4-FFF2-40B4-BE49-F238E27FC236}">
                  <a16:creationId xmlns:a16="http://schemas.microsoft.com/office/drawing/2014/main" id="{9C8F79A3-B124-3D11-A9E2-C173136061A6}"/>
                </a:ext>
              </a:extLst>
            </p:cNvPr>
            <p:cNvSpPr/>
            <p:nvPr/>
          </p:nvSpPr>
          <p:spPr>
            <a:xfrm>
              <a:off x="10234246" y="4721158"/>
              <a:ext cx="1239316" cy="8436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itle 2">
            <a:extLst>
              <a:ext uri="{FF2B5EF4-FFF2-40B4-BE49-F238E27FC236}">
                <a16:creationId xmlns:a16="http://schemas.microsoft.com/office/drawing/2014/main" id="{772A8366-31AF-4D2D-7DA7-ED9C3349C447}"/>
              </a:ext>
            </a:extLst>
          </p:cNvPr>
          <p:cNvSpPr>
            <a:spLocks noGrp="1"/>
          </p:cNvSpPr>
          <p:nvPr>
            <p:ph type="title"/>
          </p:nvPr>
        </p:nvSpPr>
        <p:spPr>
          <a:xfrm>
            <a:off x="181429" y="396847"/>
            <a:ext cx="5230236" cy="857250"/>
          </a:xfrm>
          <a:noFill/>
        </p:spPr>
        <p:txBody>
          <a:bodyPr/>
          <a:lstStyle/>
          <a:p>
            <a:r>
              <a:rPr lang="en-US">
                <a:solidFill>
                  <a:srgbClr val="1A6EB4"/>
                </a:solidFill>
              </a:rPr>
              <a:t>June 25-28, 2022</a:t>
            </a:r>
          </a:p>
        </p:txBody>
      </p:sp>
      <p:sp>
        <p:nvSpPr>
          <p:cNvPr id="6" name="TextBox 5">
            <a:extLst>
              <a:ext uri="{FF2B5EF4-FFF2-40B4-BE49-F238E27FC236}">
                <a16:creationId xmlns:a16="http://schemas.microsoft.com/office/drawing/2014/main" id="{72845075-7B09-9DF4-18AA-1377B1F5B3D2}"/>
              </a:ext>
            </a:extLst>
          </p:cNvPr>
          <p:cNvSpPr txBox="1"/>
          <p:nvPr/>
        </p:nvSpPr>
        <p:spPr>
          <a:xfrm>
            <a:off x="181428" y="1318667"/>
            <a:ext cx="4796972" cy="1569660"/>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
                <a:srgbClr val="D9511D"/>
              </a:buClr>
              <a:buSzTx/>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Epi-Aid 2022-014</a:t>
            </a:r>
          </a:p>
          <a:p>
            <a:pPr marL="800100" marR="0" lvl="1" indent="-342900" algn="l" defTabSz="914400" rtl="0" eaLnBrk="0" fontAlgn="base" latinLnBrk="0" hangingPunct="0">
              <a:lnSpc>
                <a:spcPct val="100000"/>
              </a:lnSpc>
              <a:spcBef>
                <a:spcPct val="0"/>
              </a:spcBef>
              <a:spcAft>
                <a:spcPct val="0"/>
              </a:spcAft>
              <a:buClr>
                <a:srgbClr val="D9511D"/>
              </a:buClr>
              <a:buSzTx/>
              <a:buFont typeface="Calibri" panose="020F0502020204030204" pitchFamily="34" charset="0"/>
              <a:buChar char="-"/>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Undetermined source of non-travel associated melioidosis cluster—Mississippi, 2022</a:t>
            </a:r>
          </a:p>
        </p:txBody>
      </p:sp>
    </p:spTree>
    <p:extLst>
      <p:ext uri="{BB962C8B-B14F-4D97-AF65-F5344CB8AC3E}">
        <p14:creationId xmlns:p14="http://schemas.microsoft.com/office/powerpoint/2010/main" val="171927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1BA0-1839-624E-37E5-31AB672A54F1}"/>
              </a:ext>
            </a:extLst>
          </p:cNvPr>
          <p:cNvSpPr>
            <a:spLocks noGrp="1"/>
          </p:cNvSpPr>
          <p:nvPr>
            <p:ph type="title"/>
          </p:nvPr>
        </p:nvSpPr>
        <p:spPr>
          <a:xfrm>
            <a:off x="457200" y="432649"/>
            <a:ext cx="8229600" cy="857250"/>
          </a:xfrm>
        </p:spPr>
        <p:txBody>
          <a:bodyPr lIns="91440" tIns="45720" rIns="91440" bIns="45720" anchor="b" anchorCtr="0"/>
          <a:lstStyle/>
          <a:p>
            <a:pPr>
              <a:lnSpc>
                <a:spcPct val="116306"/>
              </a:lnSpc>
            </a:pPr>
            <a:r>
              <a:rPr lang="en-US"/>
              <a:t>79 environmental samples were collected</a:t>
            </a:r>
            <a:br>
              <a:rPr lang="en-US"/>
            </a:br>
            <a:r>
              <a:rPr lang="en-US"/>
              <a:t>across seven sites in the county </a:t>
            </a:r>
          </a:p>
        </p:txBody>
      </p:sp>
      <p:sp>
        <p:nvSpPr>
          <p:cNvPr id="3" name="Content Placeholder 2">
            <a:extLst>
              <a:ext uri="{FF2B5EF4-FFF2-40B4-BE49-F238E27FC236}">
                <a16:creationId xmlns:a16="http://schemas.microsoft.com/office/drawing/2014/main" id="{D7AB3C6E-DD70-B314-9273-8D4FFDB301C0}"/>
              </a:ext>
            </a:extLst>
          </p:cNvPr>
          <p:cNvSpPr>
            <a:spLocks noGrp="1"/>
          </p:cNvSpPr>
          <p:nvPr>
            <p:ph sz="quarter" idx="11"/>
          </p:nvPr>
        </p:nvSpPr>
        <p:spPr/>
        <p:txBody>
          <a:bodyPr/>
          <a:lstStyle/>
          <a:p>
            <a:r>
              <a:rPr lang="en-US" b="1"/>
              <a:t>Soil</a:t>
            </a:r>
          </a:p>
          <a:p>
            <a:pPr lvl="1"/>
            <a:r>
              <a:rPr lang="en-US"/>
              <a:t>30 cm depth</a:t>
            </a:r>
          </a:p>
          <a:p>
            <a:pPr lvl="1"/>
            <a:r>
              <a:rPr lang="en-US"/>
              <a:t>Minimum of 20 grams (50mL conical)</a:t>
            </a:r>
          </a:p>
          <a:p>
            <a:r>
              <a:rPr lang="en-US" b="1"/>
              <a:t>Water </a:t>
            </a:r>
          </a:p>
          <a:p>
            <a:pPr lvl="1"/>
            <a:r>
              <a:rPr lang="en-US"/>
              <a:t>Fresh water sources (river, lake, pond)</a:t>
            </a:r>
          </a:p>
          <a:p>
            <a:pPr lvl="1"/>
            <a:r>
              <a:rPr lang="en-US"/>
              <a:t>Fire hydrant, storm drain (Patient 1)</a:t>
            </a:r>
          </a:p>
          <a:p>
            <a:pPr lvl="1"/>
            <a:r>
              <a:rPr lang="en-US"/>
              <a:t>Tap water (Patient 2)</a:t>
            </a:r>
          </a:p>
          <a:p>
            <a:r>
              <a:rPr lang="en-US" b="1"/>
              <a:t>Plant material</a:t>
            </a:r>
          </a:p>
          <a:p>
            <a:r>
              <a:rPr lang="en-US" b="1"/>
              <a:t>Dead fish </a:t>
            </a:r>
          </a:p>
          <a:p>
            <a:pPr lvl="1"/>
            <a:endParaRPr lang="en-US"/>
          </a:p>
          <a:p>
            <a:endParaRPr lang="en-US"/>
          </a:p>
          <a:p>
            <a:endParaRPr lang="en-US"/>
          </a:p>
        </p:txBody>
      </p:sp>
      <p:sp>
        <p:nvSpPr>
          <p:cNvPr id="4" name="Oval 3">
            <a:extLst>
              <a:ext uri="{FF2B5EF4-FFF2-40B4-BE49-F238E27FC236}">
                <a16:creationId xmlns:a16="http://schemas.microsoft.com/office/drawing/2014/main" id="{296049F0-5021-2126-CE4E-D1ADA2DAFFFE}"/>
              </a:ext>
            </a:extLst>
          </p:cNvPr>
          <p:cNvSpPr/>
          <p:nvPr/>
        </p:nvSpPr>
        <p:spPr>
          <a:xfrm>
            <a:off x="7894640" y="354335"/>
            <a:ext cx="792160" cy="743915"/>
          </a:xfrm>
          <a:prstGeom prst="ellipse">
            <a:avLst/>
          </a:prstGeom>
          <a:blipFill>
            <a:blip r:embed="rId3"/>
            <a:srcRect/>
            <a:stretch>
              <a:fillRect l="-9000" r="-9000"/>
            </a:stretch>
          </a:blipFill>
          <a:ln>
            <a:solidFill>
              <a:srgbClr val="005DAA"/>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0117577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3" descr="A picture containing toiletry, pink, cosmetic, chocolate&#10;&#10;Description automatically generated">
            <a:extLst>
              <a:ext uri="{FF2B5EF4-FFF2-40B4-BE49-F238E27FC236}">
                <a16:creationId xmlns:a16="http://schemas.microsoft.com/office/drawing/2014/main" id="{758FBD17-DCC2-E8FA-EC3D-DBBB181651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868" b="14603"/>
          <a:stretch/>
        </p:blipFill>
        <p:spPr>
          <a:xfrm>
            <a:off x="20" y="10"/>
            <a:ext cx="9143980" cy="5143490"/>
          </a:xfrm>
          <a:prstGeom prst="rect">
            <a:avLst/>
          </a:prstGeom>
        </p:spPr>
      </p:pic>
      <p:sp>
        <p:nvSpPr>
          <p:cNvPr id="63" name="Rectangle 5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10FACE-8A25-C0C3-C0F6-8180F38A304F}"/>
              </a:ext>
            </a:extLst>
          </p:cNvPr>
          <p:cNvSpPr>
            <a:spLocks noGrp="1"/>
          </p:cNvSpPr>
          <p:nvPr>
            <p:ph type="title"/>
          </p:nvPr>
        </p:nvSpPr>
        <p:spPr>
          <a:xfrm>
            <a:off x="392906" y="319462"/>
            <a:ext cx="8408194" cy="558627"/>
          </a:xfrm>
        </p:spPr>
        <p:txBody>
          <a:bodyPr vert="horz" lIns="91440" tIns="45720" rIns="91440" bIns="45720" rtlCol="0">
            <a:normAutofit fontScale="90000"/>
          </a:bodyPr>
          <a:lstStyle/>
          <a:p>
            <a:pPr algn="ctr" defTabSz="914400"/>
            <a:r>
              <a:rPr lang="en-US" sz="2700" b="1">
                <a:solidFill>
                  <a:srgbClr val="005DAA"/>
                </a:solidFill>
                <a:latin typeface="+mn-lt"/>
              </a:rPr>
              <a:t>3 environmental samples test positive for </a:t>
            </a:r>
            <a:r>
              <a:rPr lang="en-US" sz="2700" b="1" i="1">
                <a:solidFill>
                  <a:srgbClr val="005DAA"/>
                </a:solidFill>
                <a:latin typeface="+mn-lt"/>
              </a:rPr>
              <a:t>B. pseudomallei</a:t>
            </a:r>
          </a:p>
        </p:txBody>
      </p:sp>
      <p:cxnSp>
        <p:nvCxnSpPr>
          <p:cNvPr id="64" name="Straight Connector 5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928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4FA7E8-018C-C087-D554-ABB456096E76}"/>
              </a:ext>
            </a:extLst>
          </p:cNvPr>
          <p:cNvPicPr>
            <a:picLocks noChangeAspect="1"/>
          </p:cNvPicPr>
          <p:nvPr/>
        </p:nvPicPr>
        <p:blipFill rotWithShape="1">
          <a:blip r:embed="rId3"/>
          <a:srcRect b="7740"/>
          <a:stretch/>
        </p:blipFill>
        <p:spPr>
          <a:xfrm>
            <a:off x="3258601" y="1"/>
            <a:ext cx="4436397" cy="5143500"/>
          </a:xfrm>
          <a:prstGeom prst="rect">
            <a:avLst/>
          </a:prstGeom>
        </p:spPr>
      </p:pic>
      <p:sp>
        <p:nvSpPr>
          <p:cNvPr id="2" name="Title 2">
            <a:extLst>
              <a:ext uri="{FF2B5EF4-FFF2-40B4-BE49-F238E27FC236}">
                <a16:creationId xmlns:a16="http://schemas.microsoft.com/office/drawing/2014/main" id="{BB0A7552-056B-E6E2-07FB-DA00FD1816D2}"/>
              </a:ext>
            </a:extLst>
          </p:cNvPr>
          <p:cNvSpPr>
            <a:spLocks noGrp="1"/>
          </p:cNvSpPr>
          <p:nvPr>
            <p:ph type="title"/>
          </p:nvPr>
        </p:nvSpPr>
        <p:spPr>
          <a:xfrm>
            <a:off x="214829" y="0"/>
            <a:ext cx="7480169" cy="857250"/>
          </a:xfrm>
        </p:spPr>
        <p:txBody>
          <a:bodyPr>
            <a:normAutofit/>
          </a:bodyPr>
          <a:lstStyle/>
          <a:p>
            <a:r>
              <a:rPr lang="en-US" sz="2800" b="1">
                <a:solidFill>
                  <a:srgbClr val="005DAA"/>
                </a:solidFill>
                <a:latin typeface="+mn-lt"/>
              </a:rPr>
              <a:t>Patient 2 property </a:t>
            </a:r>
          </a:p>
        </p:txBody>
      </p:sp>
    </p:spTree>
    <p:extLst>
      <p:ext uri="{BB962C8B-B14F-4D97-AF65-F5344CB8AC3E}">
        <p14:creationId xmlns:p14="http://schemas.microsoft.com/office/powerpoint/2010/main" val="1060409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BA805-7EBF-7034-DA1E-59E20DD4086D}"/>
              </a:ext>
            </a:extLst>
          </p:cNvPr>
          <p:cNvSpPr>
            <a:spLocks noGrp="1"/>
          </p:cNvSpPr>
          <p:nvPr>
            <p:ph type="title"/>
          </p:nvPr>
        </p:nvSpPr>
        <p:spPr/>
        <p:txBody>
          <a:bodyPr lIns="91440" tIns="45720" rIns="91440" bIns="45720" anchor="b" anchorCtr="0"/>
          <a:lstStyle/>
          <a:p>
            <a:pPr>
              <a:lnSpc>
                <a:spcPct val="116306"/>
              </a:lnSpc>
            </a:pPr>
            <a:r>
              <a:rPr lang="en-US"/>
              <a:t>The environmental isolates are clonal to the clinical isolates from the two patients </a:t>
            </a:r>
          </a:p>
        </p:txBody>
      </p:sp>
      <p:pic>
        <p:nvPicPr>
          <p:cNvPr id="4" name="Picture 3">
            <a:extLst>
              <a:ext uri="{FF2B5EF4-FFF2-40B4-BE49-F238E27FC236}">
                <a16:creationId xmlns:a16="http://schemas.microsoft.com/office/drawing/2014/main" id="{C170F617-26E1-8A21-0000-ADF820FB6A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528" t="28634" r="-1414" b="1"/>
          <a:stretch/>
        </p:blipFill>
        <p:spPr bwMode="auto">
          <a:xfrm>
            <a:off x="1144567" y="1284648"/>
            <a:ext cx="4679093" cy="3589118"/>
          </a:xfrm>
          <a:prstGeom prst="rect">
            <a:avLst/>
          </a:prstGeom>
          <a:noFill/>
          <a:ln>
            <a:noFill/>
          </a:ln>
        </p:spPr>
      </p:pic>
      <p:sp>
        <p:nvSpPr>
          <p:cNvPr id="5" name="Right Brace 4">
            <a:extLst>
              <a:ext uri="{FF2B5EF4-FFF2-40B4-BE49-F238E27FC236}">
                <a16:creationId xmlns:a16="http://schemas.microsoft.com/office/drawing/2014/main" id="{4E770D36-0140-C95E-9276-72B509A76FFF}"/>
              </a:ext>
            </a:extLst>
          </p:cNvPr>
          <p:cNvSpPr/>
          <p:nvPr/>
        </p:nvSpPr>
        <p:spPr>
          <a:xfrm>
            <a:off x="3634641" y="1957716"/>
            <a:ext cx="568037" cy="432538"/>
          </a:xfrm>
          <a:prstGeom prst="rightBrace">
            <a:avLst>
              <a:gd name="adj1" fmla="val 23785"/>
              <a:gd name="adj2" fmla="val 5243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F56DC"/>
              </a:solidFill>
              <a:effectLst/>
              <a:uLnTx/>
              <a:uFillTx/>
              <a:latin typeface="Myriad Web Pro"/>
              <a:ea typeface="+mn-ea"/>
              <a:cs typeface="+mn-cs"/>
            </a:endParaRPr>
          </a:p>
        </p:txBody>
      </p:sp>
      <p:sp>
        <p:nvSpPr>
          <p:cNvPr id="8" name="TextBox 7">
            <a:extLst>
              <a:ext uri="{FF2B5EF4-FFF2-40B4-BE49-F238E27FC236}">
                <a16:creationId xmlns:a16="http://schemas.microsoft.com/office/drawing/2014/main" id="{FC5D25EB-750D-D452-1634-495C58814A47}"/>
              </a:ext>
            </a:extLst>
          </p:cNvPr>
          <p:cNvSpPr txBox="1"/>
          <p:nvPr/>
        </p:nvSpPr>
        <p:spPr>
          <a:xfrm>
            <a:off x="4202678" y="1989319"/>
            <a:ext cx="1620982"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CLONAL</a:t>
            </a:r>
          </a:p>
        </p:txBody>
      </p:sp>
      <p:grpSp>
        <p:nvGrpSpPr>
          <p:cNvPr id="9" name="Group 8">
            <a:extLst>
              <a:ext uri="{FF2B5EF4-FFF2-40B4-BE49-F238E27FC236}">
                <a16:creationId xmlns:a16="http://schemas.microsoft.com/office/drawing/2014/main" id="{D8A2C5C7-3C16-15B5-BF3C-7E4375CDEACB}"/>
              </a:ext>
            </a:extLst>
          </p:cNvPr>
          <p:cNvGrpSpPr/>
          <p:nvPr/>
        </p:nvGrpSpPr>
        <p:grpSpPr>
          <a:xfrm>
            <a:off x="7825270" y="3586517"/>
            <a:ext cx="861530" cy="861529"/>
            <a:chOff x="6818254" y="327282"/>
            <a:chExt cx="861530" cy="861529"/>
          </a:xfrm>
        </p:grpSpPr>
        <p:sp>
          <p:nvSpPr>
            <p:cNvPr id="10" name="Oval 9">
              <a:extLst>
                <a:ext uri="{FF2B5EF4-FFF2-40B4-BE49-F238E27FC236}">
                  <a16:creationId xmlns:a16="http://schemas.microsoft.com/office/drawing/2014/main" id="{0FFD0DD6-354F-A633-BFF9-C4E5F498C31E}"/>
                </a:ext>
              </a:extLst>
            </p:cNvPr>
            <p:cNvSpPr/>
            <p:nvPr/>
          </p:nvSpPr>
          <p:spPr>
            <a:xfrm>
              <a:off x="6818254" y="327282"/>
              <a:ext cx="861530" cy="857250"/>
            </a:xfrm>
            <a:prstGeom prst="ellipse">
              <a:avLst/>
            </a:prstGeom>
            <a:solidFill>
              <a:srgbClr val="DA5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Myriad Web Pro"/>
                <a:ea typeface="+mn-ea"/>
                <a:cs typeface="+mn-cs"/>
              </a:endParaRPr>
            </a:p>
          </p:txBody>
        </p:sp>
        <p:pic>
          <p:nvPicPr>
            <p:cNvPr id="11" name="Graphic 10" descr="DNA with solid fill">
              <a:extLst>
                <a:ext uri="{FF2B5EF4-FFF2-40B4-BE49-F238E27FC236}">
                  <a16:creationId xmlns:a16="http://schemas.microsoft.com/office/drawing/2014/main" id="{018CE64C-45E8-CCEC-A2C7-FE1E11FAB6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818254" y="327282"/>
              <a:ext cx="861529" cy="861529"/>
            </a:xfrm>
            <a:prstGeom prst="rect">
              <a:avLst/>
            </a:prstGeom>
          </p:spPr>
        </p:pic>
      </p:grpSp>
    </p:spTree>
    <p:extLst>
      <p:ext uri="{BB962C8B-B14F-4D97-AF65-F5344CB8AC3E}">
        <p14:creationId xmlns:p14="http://schemas.microsoft.com/office/powerpoint/2010/main" val="31287126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A picture containing toiletry, pink, cosmetic, chocolate&#10;&#10;Description automatically generated">
            <a:extLst>
              <a:ext uri="{FF2B5EF4-FFF2-40B4-BE49-F238E27FC236}">
                <a16:creationId xmlns:a16="http://schemas.microsoft.com/office/drawing/2014/main" id="{01A4C8D7-8BFD-9898-2A1A-7A1AAF505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250" r="8641" b="1"/>
          <a:stretch/>
        </p:blipFill>
        <p:spPr>
          <a:xfrm>
            <a:off x="3837417" y="0"/>
            <a:ext cx="5306583" cy="5067451"/>
          </a:xfrm>
          <a:prstGeom prst="rect">
            <a:avLst/>
          </a:prstGeom>
          <a:effectLst/>
        </p:spPr>
      </p:pic>
      <p:pic>
        <p:nvPicPr>
          <p:cNvPr id="10" name="Picture 9" descr="Shape&#10;&#10;Description automatically generated with low confidence">
            <a:extLst>
              <a:ext uri="{FF2B5EF4-FFF2-40B4-BE49-F238E27FC236}">
                <a16:creationId xmlns:a16="http://schemas.microsoft.com/office/drawing/2014/main" id="{954CFE69-AA52-9B63-DE77-992C9C905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77" y="1766918"/>
            <a:ext cx="3661640" cy="3167319"/>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065F4146-4B11-7B7B-314D-EFC32021D2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9424" b="31987"/>
          <a:stretch/>
        </p:blipFill>
        <p:spPr>
          <a:xfrm>
            <a:off x="2867132" y="135699"/>
            <a:ext cx="863605" cy="648482"/>
          </a:xfrm>
          <a:prstGeom prst="rect">
            <a:avLst/>
          </a:prstGeom>
        </p:spPr>
      </p:pic>
      <p:sp>
        <p:nvSpPr>
          <p:cNvPr id="3" name="Title 2">
            <a:extLst>
              <a:ext uri="{FF2B5EF4-FFF2-40B4-BE49-F238E27FC236}">
                <a16:creationId xmlns:a16="http://schemas.microsoft.com/office/drawing/2014/main" id="{9C62C972-19D4-BFEE-4D7D-31C02A0CCACE}"/>
              </a:ext>
            </a:extLst>
          </p:cNvPr>
          <p:cNvSpPr>
            <a:spLocks noGrp="1"/>
          </p:cNvSpPr>
          <p:nvPr>
            <p:ph type="title"/>
          </p:nvPr>
        </p:nvSpPr>
        <p:spPr>
          <a:xfrm>
            <a:off x="0" y="1027780"/>
            <a:ext cx="9144000" cy="857250"/>
          </a:xfrm>
          <a:solidFill>
            <a:srgbClr val="F2F2F2">
              <a:alpha val="73000"/>
            </a:srgbClr>
          </a:solidFill>
        </p:spPr>
        <p:txBody>
          <a:bodyPr lIns="91440" tIns="45720" rIns="91440" bIns="45720" anchor="b" anchorCtr="0"/>
          <a:lstStyle/>
          <a:p>
            <a:pPr>
              <a:lnSpc>
                <a:spcPct val="116306"/>
              </a:lnSpc>
            </a:pPr>
            <a:r>
              <a:rPr lang="en-US">
                <a:solidFill>
                  <a:srgbClr val="1A6EB4"/>
                </a:solidFill>
              </a:rPr>
              <a:t>     January</a:t>
            </a:r>
            <a:r>
              <a:rPr lang="en-US"/>
              <a:t> 23, 2023</a:t>
            </a:r>
            <a:br>
              <a:rPr lang="en-US"/>
            </a:br>
            <a:br>
              <a:rPr lang="en-US"/>
            </a:br>
            <a:r>
              <a:rPr lang="en-US"/>
              <a:t>CDC was notified of </a:t>
            </a:r>
            <a:r>
              <a:rPr lang="en-US" i="1"/>
              <a:t>Burkholderia pseudomallei </a:t>
            </a:r>
            <a:r>
              <a:rPr lang="en-US"/>
              <a:t>positive blood and spinal abscess cultures from a Mississippi patient </a:t>
            </a:r>
          </a:p>
        </p:txBody>
      </p:sp>
    </p:spTree>
    <p:extLst>
      <p:ext uri="{BB962C8B-B14F-4D97-AF65-F5344CB8AC3E}">
        <p14:creationId xmlns:p14="http://schemas.microsoft.com/office/powerpoint/2010/main" val="9960245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A62F24-0D97-FC65-F963-31831AAE2C04}"/>
              </a:ext>
            </a:extLst>
          </p:cNvPr>
          <p:cNvGrpSpPr/>
          <p:nvPr/>
        </p:nvGrpSpPr>
        <p:grpSpPr>
          <a:xfrm>
            <a:off x="5411665" y="0"/>
            <a:ext cx="3732335" cy="5037992"/>
            <a:chOff x="8375186" y="666895"/>
            <a:chExt cx="3465910" cy="5198566"/>
          </a:xfrm>
        </p:grpSpPr>
        <p:pic>
          <p:nvPicPr>
            <p:cNvPr id="2" name="Content Placeholder 4" descr="Map&#10;&#10;Description automatically generated">
              <a:extLst>
                <a:ext uri="{FF2B5EF4-FFF2-40B4-BE49-F238E27FC236}">
                  <a16:creationId xmlns:a16="http://schemas.microsoft.com/office/drawing/2014/main" id="{BC96100E-DB16-0095-4784-474DC1EACB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5186" y="666895"/>
              <a:ext cx="3465910" cy="5198566"/>
            </a:xfrm>
            <a:prstGeom prst="rect">
              <a:avLst/>
            </a:prstGeom>
            <a:ln>
              <a:noFill/>
            </a:ln>
            <a:effectLst>
              <a:softEdge rad="112500"/>
            </a:effectLst>
          </p:spPr>
        </p:pic>
        <p:sp>
          <p:nvSpPr>
            <p:cNvPr id="13" name="Oval 12">
              <a:extLst>
                <a:ext uri="{FF2B5EF4-FFF2-40B4-BE49-F238E27FC236}">
                  <a16:creationId xmlns:a16="http://schemas.microsoft.com/office/drawing/2014/main" id="{9C8F79A3-B124-3D11-A9E2-C173136061A6}"/>
                </a:ext>
              </a:extLst>
            </p:cNvPr>
            <p:cNvSpPr/>
            <p:nvPr/>
          </p:nvSpPr>
          <p:spPr>
            <a:xfrm>
              <a:off x="10234246" y="4721158"/>
              <a:ext cx="1239316" cy="8436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4" name="Title 2">
            <a:extLst>
              <a:ext uri="{FF2B5EF4-FFF2-40B4-BE49-F238E27FC236}">
                <a16:creationId xmlns:a16="http://schemas.microsoft.com/office/drawing/2014/main" id="{772A8366-31AF-4D2D-7DA7-ED9C3349C447}"/>
              </a:ext>
            </a:extLst>
          </p:cNvPr>
          <p:cNvSpPr>
            <a:spLocks noGrp="1"/>
          </p:cNvSpPr>
          <p:nvPr>
            <p:ph type="title"/>
          </p:nvPr>
        </p:nvSpPr>
        <p:spPr>
          <a:xfrm>
            <a:off x="181429" y="396847"/>
            <a:ext cx="5230236" cy="857250"/>
          </a:xfrm>
          <a:noFill/>
        </p:spPr>
        <p:txBody>
          <a:bodyPr/>
          <a:lstStyle/>
          <a:p>
            <a:r>
              <a:rPr lang="en-US">
                <a:solidFill>
                  <a:srgbClr val="1A6EB4"/>
                </a:solidFill>
              </a:rPr>
              <a:t>March 20-24, 2023</a:t>
            </a:r>
          </a:p>
        </p:txBody>
      </p:sp>
      <p:sp>
        <p:nvSpPr>
          <p:cNvPr id="6" name="TextBox 5">
            <a:extLst>
              <a:ext uri="{FF2B5EF4-FFF2-40B4-BE49-F238E27FC236}">
                <a16:creationId xmlns:a16="http://schemas.microsoft.com/office/drawing/2014/main" id="{72845075-7B09-9DF4-18AA-1377B1F5B3D2}"/>
              </a:ext>
            </a:extLst>
          </p:cNvPr>
          <p:cNvSpPr txBox="1"/>
          <p:nvPr/>
        </p:nvSpPr>
        <p:spPr>
          <a:xfrm>
            <a:off x="181428" y="1318667"/>
            <a:ext cx="4796972" cy="3108543"/>
          </a:xfrm>
          <a:prstGeom prst="rect">
            <a:avLst/>
          </a:prstGeom>
          <a:noFill/>
        </p:spPr>
        <p:txBody>
          <a:bodyPr wrap="square">
            <a:spAutoFit/>
          </a:bodyPr>
          <a:lstStyle/>
          <a:p>
            <a:pPr marL="342900" indent="-342900">
              <a:buClr>
                <a:srgbClr val="D9511D"/>
              </a:buClr>
              <a:buFont typeface="Arial" panose="020B0604020202020204" pitchFamily="34" charset="0"/>
              <a:buChar char="•"/>
            </a:pPr>
            <a:r>
              <a:rPr lang="en-US" altLang="en-US" sz="2800" b="1">
                <a:latin typeface="+mn-lt"/>
              </a:rPr>
              <a:t>Epi-Aid 2023-011</a:t>
            </a:r>
            <a:r>
              <a:rPr lang="en-US" altLang="en-US" sz="2800">
                <a:latin typeface="+mn-lt"/>
              </a:rPr>
              <a:t>: </a:t>
            </a:r>
          </a:p>
          <a:p>
            <a:pPr marL="800100" lvl="1" indent="-342900">
              <a:buClr>
                <a:srgbClr val="D9511D"/>
              </a:buClr>
              <a:buFont typeface="Arial" panose="020B0604020202020204" pitchFamily="34" charset="0"/>
              <a:buChar char="•"/>
            </a:pPr>
            <a:r>
              <a:rPr lang="en-US" altLang="en-US" sz="2800">
                <a:latin typeface="+mn-lt"/>
              </a:rPr>
              <a:t>Undetermined Exposure</a:t>
            </a:r>
            <a:br>
              <a:rPr lang="en-US" sz="2800" b="0" i="0" u="none" strike="noStrike" baseline="0">
                <a:latin typeface="+mn-lt"/>
              </a:rPr>
            </a:br>
            <a:r>
              <a:rPr lang="en-US" sz="2800" u="none" strike="noStrike" baseline="0">
                <a:latin typeface="+mn-lt"/>
                <a:cs typeface="Calibri" panose="020F0502020204030204" pitchFamily="34" charset="0"/>
              </a:rPr>
              <a:t>and Risk Factors for Melioidosis </a:t>
            </a:r>
            <a:r>
              <a:rPr lang="en-US" sz="2800" i="1" u="none" strike="noStrike" baseline="0">
                <a:latin typeface="+mn-lt"/>
                <a:cs typeface="Calibri" panose="020F0502020204030204" pitchFamily="34" charset="0"/>
              </a:rPr>
              <a:t>(</a:t>
            </a:r>
            <a:r>
              <a:rPr lang="en-US" sz="2800" i="1" u="none" strike="noStrike" baseline="0" err="1">
                <a:latin typeface="+mn-lt"/>
                <a:cs typeface="Calibri" panose="020F0502020204030204" pitchFamily="34" charset="0"/>
              </a:rPr>
              <a:t>Burkholderia</a:t>
            </a:r>
            <a:r>
              <a:rPr lang="en-US" sz="2800" i="1" u="none" strike="noStrike" baseline="0">
                <a:latin typeface="+mn-lt"/>
                <a:cs typeface="Calibri" panose="020F0502020204030204" pitchFamily="34" charset="0"/>
              </a:rPr>
              <a:t> </a:t>
            </a:r>
            <a:r>
              <a:rPr lang="en-US" sz="2800" i="1" u="none" strike="noStrike" baseline="0" err="1">
                <a:latin typeface="+mn-lt"/>
                <a:cs typeface="Calibri" panose="020F0502020204030204" pitchFamily="34" charset="0"/>
              </a:rPr>
              <a:t>pseudomallei</a:t>
            </a:r>
            <a:r>
              <a:rPr lang="en-US" sz="2800" i="1" u="none" strike="noStrike" baseline="0">
                <a:latin typeface="+mn-lt"/>
                <a:cs typeface="Calibri" panose="020F0502020204030204" pitchFamily="34" charset="0"/>
              </a:rPr>
              <a:t>) </a:t>
            </a:r>
            <a:r>
              <a:rPr lang="en-US" sz="2800" u="none" strike="noStrike" baseline="0">
                <a:latin typeface="+mn-lt"/>
                <a:cs typeface="Calibri" panose="020F0502020204030204" pitchFamily="34" charset="0"/>
              </a:rPr>
              <a:t>Cluster— Mississippi Gulf Coast, 2023</a:t>
            </a:r>
            <a:endParaRPr lang="en-US" sz="2800" b="1">
              <a:latin typeface="+mn-lt"/>
            </a:endParaRPr>
          </a:p>
        </p:txBody>
      </p:sp>
    </p:spTree>
    <p:extLst>
      <p:ext uri="{BB962C8B-B14F-4D97-AF65-F5344CB8AC3E}">
        <p14:creationId xmlns:p14="http://schemas.microsoft.com/office/powerpoint/2010/main" val="914051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4EF8CF7-35FB-5F47-F8F8-64A2380852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675" r="1" b="10363"/>
          <a:stretch/>
        </p:blipFill>
        <p:spPr bwMode="auto">
          <a:xfrm>
            <a:off x="3370077" y="182"/>
            <a:ext cx="5773923" cy="2510029"/>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7602C6-8907-F4C9-97E5-575401322A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05" r="-3" b="36959"/>
          <a:stretch/>
        </p:blipFill>
        <p:spPr bwMode="auto">
          <a:xfrm>
            <a:off x="0" y="0"/>
            <a:ext cx="4394827" cy="2510018"/>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DE68197-8801-9991-7979-561913EBBD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002" r="2" b="30033"/>
          <a:stretch/>
        </p:blipFill>
        <p:spPr bwMode="auto">
          <a:xfrm>
            <a:off x="4762566" y="2633471"/>
            <a:ext cx="4381434" cy="2510029"/>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71207A-72BA-B546-4D99-291D8AC385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018" r="2" b="21020"/>
          <a:stretch/>
        </p:blipFill>
        <p:spPr bwMode="auto">
          <a:xfrm>
            <a:off x="20" y="2633471"/>
            <a:ext cx="5773903" cy="2510029"/>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18077B20-E617-299C-2B19-A714D478615C}"/>
              </a:ext>
            </a:extLst>
          </p:cNvPr>
          <p:cNvSpPr txBox="1">
            <a:spLocks/>
          </p:cNvSpPr>
          <p:nvPr/>
        </p:nvSpPr>
        <p:spPr>
          <a:xfrm>
            <a:off x="457200" y="2094345"/>
            <a:ext cx="8229600" cy="954606"/>
          </a:xfrm>
          <a:prstGeom prst="rect">
            <a:avLst/>
          </a:prstGeom>
          <a:solidFill>
            <a:schemeClr val="bg2">
              <a:lumMod val="85000"/>
            </a:schemeClr>
          </a:solidFill>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r>
              <a:rPr lang="en-US" sz="2800" b="1">
                <a:solidFill>
                  <a:srgbClr val="005DAA"/>
                </a:solidFill>
                <a:latin typeface="Calibri" panose="020F0502020204030204" pitchFamily="34" charset="0"/>
                <a:cs typeface="Calibri" panose="020F0502020204030204" pitchFamily="34" charset="0"/>
              </a:rPr>
              <a:t>522 environmental samples were collected over 9 different sites in the MS Gulf Coastal county </a:t>
            </a:r>
          </a:p>
        </p:txBody>
      </p:sp>
    </p:spTree>
    <p:extLst>
      <p:ext uri="{BB962C8B-B14F-4D97-AF65-F5344CB8AC3E}">
        <p14:creationId xmlns:p14="http://schemas.microsoft.com/office/powerpoint/2010/main" val="899574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39E4-3679-F936-BAC2-0C3D856A3873}"/>
              </a:ext>
            </a:extLst>
          </p:cNvPr>
          <p:cNvSpPr>
            <a:spLocks noGrp="1"/>
          </p:cNvSpPr>
          <p:nvPr>
            <p:ph type="title"/>
          </p:nvPr>
        </p:nvSpPr>
        <p:spPr/>
        <p:txBody>
          <a:bodyPr/>
          <a:lstStyle/>
          <a:p>
            <a:r>
              <a:rPr lang="en-US" dirty="0">
                <a:solidFill>
                  <a:srgbClr val="005DAA"/>
                </a:solidFill>
              </a:rPr>
              <a:t>Presentation Overview</a:t>
            </a:r>
          </a:p>
        </p:txBody>
      </p:sp>
      <p:sp>
        <p:nvSpPr>
          <p:cNvPr id="3" name="Content Placeholder 2">
            <a:extLst>
              <a:ext uri="{FF2B5EF4-FFF2-40B4-BE49-F238E27FC236}">
                <a16:creationId xmlns:a16="http://schemas.microsoft.com/office/drawing/2014/main" id="{CB862EEE-EDEE-E07E-4B99-70DC9ABC58E8}"/>
              </a:ext>
            </a:extLst>
          </p:cNvPr>
          <p:cNvSpPr>
            <a:spLocks noGrp="1"/>
          </p:cNvSpPr>
          <p:nvPr>
            <p:ph sz="half" idx="2"/>
          </p:nvPr>
        </p:nvSpPr>
        <p:spPr>
          <a:xfrm>
            <a:off x="629841" y="1371601"/>
            <a:ext cx="7886699" cy="3270647"/>
          </a:xfrm>
        </p:spPr>
        <p:txBody>
          <a:bodyPr/>
          <a:lstStyle/>
          <a:p>
            <a:r>
              <a:rPr lang="en-US" sz="2400" u="none" strike="noStrike" baseline="0" dirty="0">
                <a:solidFill>
                  <a:srgbClr val="005DAA"/>
                </a:solidFill>
                <a:cs typeface="Calibri" panose="020F0502020204030204" pitchFamily="34" charset="0"/>
              </a:rPr>
              <a:t>Melioidosis (</a:t>
            </a:r>
            <a:r>
              <a:rPr lang="en-US" sz="2400" i="1" u="none" strike="noStrike" baseline="0" dirty="0">
                <a:solidFill>
                  <a:srgbClr val="005DAA"/>
                </a:solidFill>
                <a:cs typeface="Calibri" panose="020F0502020204030204" pitchFamily="34" charset="0"/>
              </a:rPr>
              <a:t>Burkholderia pseudomallei</a:t>
            </a:r>
            <a:r>
              <a:rPr lang="en-US" sz="2400" u="none" strike="noStrike" baseline="0" dirty="0">
                <a:solidFill>
                  <a:srgbClr val="005DAA"/>
                </a:solidFill>
                <a:cs typeface="Calibri" panose="020F0502020204030204" pitchFamily="34" charset="0"/>
              </a:rPr>
              <a:t>)</a:t>
            </a:r>
            <a:r>
              <a:rPr lang="en-US" sz="2400" i="1" u="none" strike="noStrike" baseline="0" dirty="0">
                <a:solidFill>
                  <a:srgbClr val="005DAA"/>
                </a:solidFill>
                <a:cs typeface="Calibri" panose="020F0502020204030204" pitchFamily="34" charset="0"/>
              </a:rPr>
              <a:t> </a:t>
            </a:r>
            <a:r>
              <a:rPr lang="en-US" sz="2400" u="none" strike="noStrike" baseline="0" dirty="0">
                <a:solidFill>
                  <a:srgbClr val="005DAA"/>
                </a:solidFill>
                <a:cs typeface="Calibri" panose="020F0502020204030204" pitchFamily="34" charset="0"/>
              </a:rPr>
              <a:t>Cluster Investigation— Mississippi Gulf Coast, 2022 &amp; 2023 </a:t>
            </a:r>
            <a:r>
              <a:rPr lang="en-US" sz="2400" b="0" u="none" strike="noStrike" baseline="0" dirty="0">
                <a:solidFill>
                  <a:srgbClr val="000000"/>
                </a:solidFill>
                <a:latin typeface="Arial" panose="020B0604020202020204" pitchFamily="34" charset="0"/>
              </a:rPr>
              <a:t>	</a:t>
            </a:r>
          </a:p>
          <a:p>
            <a:endParaRPr lang="en-US" sz="2400" dirty="0">
              <a:solidFill>
                <a:srgbClr val="005DAA"/>
              </a:solidFill>
              <a:cs typeface="Calibri" panose="020F0502020204030204" pitchFamily="34" charset="0"/>
            </a:endParaRPr>
          </a:p>
          <a:p>
            <a:r>
              <a:rPr lang="en-US" sz="2400" dirty="0">
                <a:solidFill>
                  <a:srgbClr val="005DAA"/>
                </a:solidFill>
                <a:cs typeface="Calibri" panose="020F0502020204030204" pitchFamily="34" charset="0"/>
              </a:rPr>
              <a:t>Severe inhalation anthrax-like illness from </a:t>
            </a:r>
            <a:r>
              <a:rPr lang="en-US" sz="2400" i="1" dirty="0">
                <a:solidFill>
                  <a:srgbClr val="005DAA"/>
                </a:solidFill>
                <a:cs typeface="Calibri" panose="020F0502020204030204" pitchFamily="34" charset="0"/>
              </a:rPr>
              <a:t>B. </a:t>
            </a:r>
            <a:r>
              <a:rPr lang="en-US" sz="2400" i="1" dirty="0" err="1">
                <a:solidFill>
                  <a:srgbClr val="005DAA"/>
                </a:solidFill>
                <a:cs typeface="Calibri" panose="020F0502020204030204" pitchFamily="34" charset="0"/>
              </a:rPr>
              <a:t>tropicus</a:t>
            </a:r>
            <a:r>
              <a:rPr lang="en-US" sz="2400" i="1" dirty="0">
                <a:solidFill>
                  <a:srgbClr val="005DAA"/>
                </a:solidFill>
                <a:cs typeface="Calibri" panose="020F0502020204030204" pitchFamily="34" charset="0"/>
              </a:rPr>
              <a:t> </a:t>
            </a:r>
            <a:r>
              <a:rPr lang="en-US" sz="2400" dirty="0">
                <a:solidFill>
                  <a:srgbClr val="005DAA"/>
                </a:solidFill>
                <a:cs typeface="Calibri" panose="020F0502020204030204" pitchFamily="34" charset="0"/>
              </a:rPr>
              <a:t>containing the pXO1 plasmid in a welder — Mississippi and Louisiana, 2020</a:t>
            </a:r>
          </a:p>
        </p:txBody>
      </p:sp>
    </p:spTree>
    <p:extLst>
      <p:ext uri="{BB962C8B-B14F-4D97-AF65-F5344CB8AC3E}">
        <p14:creationId xmlns:p14="http://schemas.microsoft.com/office/powerpoint/2010/main" val="3110211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53E8-24F0-E2D1-0778-9A0B3108D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A1E6C-B4EE-ECF6-45BF-954D72BD9250}"/>
              </a:ext>
            </a:extLst>
          </p:cNvPr>
          <p:cNvSpPr>
            <a:spLocks noGrp="1"/>
          </p:cNvSpPr>
          <p:nvPr>
            <p:ph sz="quarter" idx="11"/>
          </p:nvPr>
        </p:nvSpPr>
        <p:spPr/>
        <p:txBody>
          <a:bodyPr/>
          <a:lstStyle/>
          <a:p>
            <a:endParaRPr lang="en-US" dirty="0"/>
          </a:p>
        </p:txBody>
      </p:sp>
      <p:pic>
        <p:nvPicPr>
          <p:cNvPr id="4" name="Picture 3">
            <a:extLst>
              <a:ext uri="{FF2B5EF4-FFF2-40B4-BE49-F238E27FC236}">
                <a16:creationId xmlns:a16="http://schemas.microsoft.com/office/drawing/2014/main" id="{A5012DFA-D764-6CF0-7E22-D5C2CD769EDA}"/>
              </a:ext>
            </a:extLst>
          </p:cNvPr>
          <p:cNvPicPr>
            <a:picLocks noChangeAspect="1"/>
          </p:cNvPicPr>
          <p:nvPr/>
        </p:nvPicPr>
        <p:blipFill>
          <a:blip r:embed="rId2"/>
          <a:stretch>
            <a:fillRect/>
          </a:stretch>
        </p:blipFill>
        <p:spPr>
          <a:xfrm>
            <a:off x="2279732" y="108803"/>
            <a:ext cx="4584536" cy="4828718"/>
          </a:xfrm>
          <a:prstGeom prst="rect">
            <a:avLst/>
          </a:prstGeom>
        </p:spPr>
      </p:pic>
    </p:spTree>
    <p:extLst>
      <p:ext uri="{BB962C8B-B14F-4D97-AF65-F5344CB8AC3E}">
        <p14:creationId xmlns:p14="http://schemas.microsoft.com/office/powerpoint/2010/main" val="16103851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4">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4102" name="Picture 6">
            <a:extLst>
              <a:ext uri="{FF2B5EF4-FFF2-40B4-BE49-F238E27FC236}">
                <a16:creationId xmlns:a16="http://schemas.microsoft.com/office/drawing/2014/main" id="{B9DA337F-7336-C431-6436-D5F4DD80BD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1" r="21071" b="-3"/>
          <a:stretch/>
        </p:blipFill>
        <p:spPr bwMode="auto">
          <a:xfrm>
            <a:off x="144396" y="128787"/>
            <a:ext cx="2844951" cy="488592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627D0251-56D3-E0B9-AEB9-D72747CFA2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57" r="-3" b="-3"/>
          <a:stretch/>
        </p:blipFill>
        <p:spPr bwMode="auto">
          <a:xfrm>
            <a:off x="3138404" y="128787"/>
            <a:ext cx="2867193" cy="48859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6951324-484E-BE2E-BD88-598419217B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91" r="13753" b="-3"/>
          <a:stretch/>
        </p:blipFill>
        <p:spPr bwMode="auto">
          <a:xfrm>
            <a:off x="6141025" y="128787"/>
            <a:ext cx="2849255" cy="48859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E200D5B9-8E4B-8AE3-F945-F74F161DF829}"/>
              </a:ext>
            </a:extLst>
          </p:cNvPr>
          <p:cNvSpPr txBox="1">
            <a:spLocks/>
          </p:cNvSpPr>
          <p:nvPr/>
        </p:nvSpPr>
        <p:spPr>
          <a:xfrm>
            <a:off x="375557" y="246495"/>
            <a:ext cx="6472918" cy="539589"/>
          </a:xfrm>
          <a:prstGeom prst="rect">
            <a:avLst/>
          </a:prstGeom>
          <a:solidFill>
            <a:schemeClr val="bg2"/>
          </a:solidFill>
        </p:spPr>
        <p:txBody>
          <a:bodyPr lIns="91440" tIns="45720" rIns="91440" bIns="45720" anchor="t"/>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r>
              <a:rPr lang="en-US" sz="2800" b="1">
                <a:solidFill>
                  <a:schemeClr val="accent1"/>
                </a:solidFill>
                <a:latin typeface="Calibri"/>
                <a:cs typeface="Calibri"/>
              </a:rPr>
              <a:t> Fixed interval systematic grid method</a:t>
            </a:r>
            <a:endParaRPr lang="en-US" sz="2800" b="1">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4174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E55B3F-4634-4A41-B146-E6251581E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76236"/>
          </a:xfrm>
          <a:prstGeom prst="rect">
            <a:avLst/>
          </a:prstGeom>
          <a:solidFill>
            <a:srgbClr val="64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5" name="Picture 10">
            <a:extLst>
              <a:ext uri="{FF2B5EF4-FFF2-40B4-BE49-F238E27FC236}">
                <a16:creationId xmlns:a16="http://schemas.microsoft.com/office/drawing/2014/main" id="{FCC85452-54E7-25EE-6AA1-D1C260A5A2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42" r="6776" b="-1"/>
          <a:stretch/>
        </p:blipFill>
        <p:spPr bwMode="auto">
          <a:xfrm rot="10800000">
            <a:off x="15" y="478633"/>
            <a:ext cx="2263125" cy="41862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157E357-576C-BC39-C48A-3C94070788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22" r="7219" b="2"/>
          <a:stretch/>
        </p:blipFill>
        <p:spPr bwMode="auto">
          <a:xfrm>
            <a:off x="2378454" y="478634"/>
            <a:ext cx="4387092" cy="41862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0488FE60-2F19-B02A-69C7-2D673B2D2D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938" r="25515" b="-3"/>
          <a:stretch/>
        </p:blipFill>
        <p:spPr bwMode="auto">
          <a:xfrm>
            <a:off x="6880860" y="478634"/>
            <a:ext cx="2263140" cy="41862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CD271E5-55BF-4266-A3A7-CFCC3051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67264"/>
            <a:ext cx="9144000" cy="376236"/>
          </a:xfrm>
          <a:prstGeom prst="rect">
            <a:avLst/>
          </a:prstGeom>
          <a:solidFill>
            <a:srgbClr val="64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 name="TextBox 1">
            <a:extLst>
              <a:ext uri="{FF2B5EF4-FFF2-40B4-BE49-F238E27FC236}">
                <a16:creationId xmlns:a16="http://schemas.microsoft.com/office/drawing/2014/main" id="{CB6B41C2-D6EE-4615-EF70-0114DC7C93A9}"/>
              </a:ext>
            </a:extLst>
          </p:cNvPr>
          <p:cNvSpPr txBox="1"/>
          <p:nvPr/>
        </p:nvSpPr>
        <p:spPr>
          <a:xfrm>
            <a:off x="249009" y="374196"/>
            <a:ext cx="4999265" cy="523220"/>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5DAA"/>
                </a:solidFill>
                <a:latin typeface="Calibri"/>
                <a:cs typeface="Calibri"/>
              </a:rPr>
              <a:t>High Volume Water Filtration </a:t>
            </a:r>
          </a:p>
        </p:txBody>
      </p:sp>
    </p:spTree>
    <p:extLst>
      <p:ext uri="{BB962C8B-B14F-4D97-AF65-F5344CB8AC3E}">
        <p14:creationId xmlns:p14="http://schemas.microsoft.com/office/powerpoint/2010/main" val="2370636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125453"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49D750CC-B232-08EA-640E-AEEA0EBAFB18}"/>
              </a:ext>
            </a:extLst>
          </p:cNvPr>
          <p:cNvSpPr>
            <a:spLocks noGrp="1"/>
          </p:cNvSpPr>
          <p:nvPr>
            <p:ph type="title"/>
          </p:nvPr>
        </p:nvSpPr>
        <p:spPr>
          <a:xfrm>
            <a:off x="515126" y="865180"/>
            <a:ext cx="2400300" cy="3345872"/>
          </a:xfrm>
        </p:spPr>
        <p:txBody>
          <a:bodyPr>
            <a:normAutofit/>
          </a:bodyPr>
          <a:lstStyle/>
          <a:p>
            <a:r>
              <a:rPr lang="en-US">
                <a:solidFill>
                  <a:srgbClr val="FFFFFF"/>
                </a:solidFill>
              </a:rPr>
              <a:t>2023 Case Property Results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2" y="1841610"/>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3" name="Content Placeholder 2">
            <a:extLst>
              <a:ext uri="{FF2B5EF4-FFF2-40B4-BE49-F238E27FC236}">
                <a16:creationId xmlns:a16="http://schemas.microsoft.com/office/drawing/2014/main" id="{E617C5AB-1779-9878-AF8B-BA20B7D70222}"/>
              </a:ext>
            </a:extLst>
          </p:cNvPr>
          <p:cNvSpPr>
            <a:spLocks noGrp="1"/>
          </p:cNvSpPr>
          <p:nvPr>
            <p:ph idx="1"/>
          </p:nvPr>
        </p:nvSpPr>
        <p:spPr>
          <a:xfrm>
            <a:off x="3335482" y="443509"/>
            <a:ext cx="5179868" cy="4189214"/>
          </a:xfrm>
        </p:spPr>
        <p:txBody>
          <a:bodyPr anchor="ctr">
            <a:normAutofit/>
          </a:bodyPr>
          <a:lstStyle/>
          <a:p>
            <a:r>
              <a:rPr lang="en-US" dirty="0"/>
              <a:t>154 total samples</a:t>
            </a:r>
          </a:p>
          <a:p>
            <a:r>
              <a:rPr lang="en-US" dirty="0"/>
              <a:t>21 Type-Three Secretion (TTS) PCR positives and 9 PCR indeterminate (&gt;35 CT)</a:t>
            </a:r>
            <a:endParaRPr lang="en-US" dirty="0">
              <a:cs typeface="Calibri"/>
            </a:endParaRPr>
          </a:p>
          <a:p>
            <a:r>
              <a:rPr lang="en-US" dirty="0"/>
              <a:t>Positive samples were located alongside the front and side of the property near a ditch</a:t>
            </a:r>
          </a:p>
          <a:p>
            <a:r>
              <a:rPr lang="en-US" dirty="0"/>
              <a:t>No samples from the back yard were positive</a:t>
            </a:r>
            <a:endParaRPr lang="en-US" dirty="0">
              <a:cs typeface="Calibri"/>
            </a:endParaRPr>
          </a:p>
          <a:p>
            <a:r>
              <a:rPr lang="en-US" dirty="0"/>
              <a:t>No water or swabs were positive</a:t>
            </a:r>
          </a:p>
        </p:txBody>
      </p:sp>
    </p:spTree>
    <p:extLst>
      <p:ext uri="{BB962C8B-B14F-4D97-AF65-F5344CB8AC3E}">
        <p14:creationId xmlns:p14="http://schemas.microsoft.com/office/powerpoint/2010/main" val="1229140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516DE-A6BD-59AE-04D1-F469F8AAE347}"/>
              </a:ext>
            </a:extLst>
          </p:cNvPr>
          <p:cNvSpPr/>
          <p:nvPr/>
        </p:nvSpPr>
        <p:spPr>
          <a:xfrm>
            <a:off x="3445475" y="1585716"/>
            <a:ext cx="2331010" cy="728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HOUSE</a:t>
            </a:r>
          </a:p>
        </p:txBody>
      </p:sp>
      <p:sp>
        <p:nvSpPr>
          <p:cNvPr id="5" name="Rectangle 4">
            <a:extLst>
              <a:ext uri="{FF2B5EF4-FFF2-40B4-BE49-F238E27FC236}">
                <a16:creationId xmlns:a16="http://schemas.microsoft.com/office/drawing/2014/main" id="{D62A9E9D-511B-B00A-38A2-C8A88483CB21}"/>
              </a:ext>
            </a:extLst>
          </p:cNvPr>
          <p:cNvSpPr/>
          <p:nvPr/>
        </p:nvSpPr>
        <p:spPr>
          <a:xfrm>
            <a:off x="3441859" y="2298320"/>
            <a:ext cx="294894" cy="2350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a:ln w="0"/>
                <a:solidFill>
                  <a:schemeClr val="tx1"/>
                </a:solidFill>
                <a:effectLst>
                  <a:outerShdw blurRad="38100" dist="19050" dir="2700000" algn="tl" rotWithShape="0">
                    <a:schemeClr val="dk1">
                      <a:alpha val="40000"/>
                    </a:schemeClr>
                  </a:outerShdw>
                </a:effectLst>
              </a:rPr>
              <a:t>DRIVEWAY</a:t>
            </a:r>
          </a:p>
        </p:txBody>
      </p:sp>
      <p:sp>
        <p:nvSpPr>
          <p:cNvPr id="6" name="Rectangle 5">
            <a:extLst>
              <a:ext uri="{FF2B5EF4-FFF2-40B4-BE49-F238E27FC236}">
                <a16:creationId xmlns:a16="http://schemas.microsoft.com/office/drawing/2014/main" id="{83CE27FF-07BD-CE48-92D2-427D1810D138}"/>
              </a:ext>
            </a:extLst>
          </p:cNvPr>
          <p:cNvSpPr/>
          <p:nvPr/>
        </p:nvSpPr>
        <p:spPr>
          <a:xfrm>
            <a:off x="7685666" y="2253977"/>
            <a:ext cx="698297" cy="814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n w="0"/>
                <a:solidFill>
                  <a:schemeClr val="tx1"/>
                </a:solidFill>
                <a:effectLst>
                  <a:outerShdw blurRad="38100" dist="19050" dir="2700000" algn="tl" rotWithShape="0">
                    <a:schemeClr val="dk1">
                      <a:alpha val="40000"/>
                    </a:schemeClr>
                  </a:outerShdw>
                </a:effectLst>
              </a:rPr>
              <a:t>PUMP</a:t>
            </a:r>
          </a:p>
          <a:p>
            <a:pPr algn="ctr"/>
            <a:r>
              <a:rPr lang="en-US" sz="1050">
                <a:ln w="0"/>
                <a:solidFill>
                  <a:schemeClr val="tx1"/>
                </a:solidFill>
                <a:effectLst>
                  <a:outerShdw blurRad="38100" dist="19050" dir="2700000" algn="tl" rotWithShape="0">
                    <a:schemeClr val="dk1">
                      <a:alpha val="40000"/>
                    </a:schemeClr>
                  </a:outerShdw>
                </a:effectLst>
              </a:rPr>
              <a:t>HOUSE</a:t>
            </a:r>
          </a:p>
        </p:txBody>
      </p:sp>
      <p:sp>
        <p:nvSpPr>
          <p:cNvPr id="7" name="Rectangle 6">
            <a:extLst>
              <a:ext uri="{FF2B5EF4-FFF2-40B4-BE49-F238E27FC236}">
                <a16:creationId xmlns:a16="http://schemas.microsoft.com/office/drawing/2014/main" id="{E9543CCA-21D0-B992-49B1-2E8D1A7C7D34}"/>
              </a:ext>
            </a:extLst>
          </p:cNvPr>
          <p:cNvSpPr/>
          <p:nvPr/>
        </p:nvSpPr>
        <p:spPr>
          <a:xfrm>
            <a:off x="57839" y="4649724"/>
            <a:ext cx="9014551" cy="26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n w="0"/>
                <a:solidFill>
                  <a:schemeClr val="tx1"/>
                </a:solidFill>
                <a:effectLst>
                  <a:outerShdw blurRad="38100" dist="19050" dir="2700000" algn="tl" rotWithShape="0">
                    <a:schemeClr val="dk1">
                      <a:alpha val="40000"/>
                    </a:schemeClr>
                  </a:outerShdw>
                </a:effectLst>
              </a:rPr>
              <a:t>STREET</a:t>
            </a:r>
          </a:p>
        </p:txBody>
      </p:sp>
      <p:sp>
        <p:nvSpPr>
          <p:cNvPr id="8" name="Rectangle 7">
            <a:extLst>
              <a:ext uri="{FF2B5EF4-FFF2-40B4-BE49-F238E27FC236}">
                <a16:creationId xmlns:a16="http://schemas.microsoft.com/office/drawing/2014/main" id="{4CBF0F1F-F7E7-D265-52DA-E8214C7D7FB4}"/>
              </a:ext>
            </a:extLst>
          </p:cNvPr>
          <p:cNvSpPr/>
          <p:nvPr/>
        </p:nvSpPr>
        <p:spPr>
          <a:xfrm>
            <a:off x="5973896" y="571200"/>
            <a:ext cx="537073" cy="47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n w="0"/>
                <a:solidFill>
                  <a:schemeClr val="tx1"/>
                </a:solidFill>
                <a:effectLst>
                  <a:outerShdw blurRad="38100" dist="19050" dir="2700000" algn="tl" rotWithShape="0">
                    <a:schemeClr val="dk1">
                      <a:alpha val="40000"/>
                    </a:schemeClr>
                  </a:outerShdw>
                </a:effectLst>
              </a:rPr>
              <a:t>SHED</a:t>
            </a:r>
          </a:p>
        </p:txBody>
      </p:sp>
      <p:sp>
        <p:nvSpPr>
          <p:cNvPr id="26" name="Rectangle 25">
            <a:extLst>
              <a:ext uri="{FF2B5EF4-FFF2-40B4-BE49-F238E27FC236}">
                <a16:creationId xmlns:a16="http://schemas.microsoft.com/office/drawing/2014/main" id="{8CFD079A-721D-BCA5-B7AD-BD0B93AC0FDD}"/>
              </a:ext>
            </a:extLst>
          </p:cNvPr>
          <p:cNvSpPr/>
          <p:nvPr/>
        </p:nvSpPr>
        <p:spPr>
          <a:xfrm>
            <a:off x="57839" y="104966"/>
            <a:ext cx="950205" cy="4012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11</a:t>
            </a:r>
            <a:endParaRPr lang="en-US" sz="1050"/>
          </a:p>
        </p:txBody>
      </p:sp>
      <p:sp>
        <p:nvSpPr>
          <p:cNvPr id="27" name="Rectangle 26">
            <a:extLst>
              <a:ext uri="{FF2B5EF4-FFF2-40B4-BE49-F238E27FC236}">
                <a16:creationId xmlns:a16="http://schemas.microsoft.com/office/drawing/2014/main" id="{3B7F9574-535D-7927-4E31-00284B37A488}"/>
              </a:ext>
            </a:extLst>
          </p:cNvPr>
          <p:cNvSpPr/>
          <p:nvPr/>
        </p:nvSpPr>
        <p:spPr>
          <a:xfrm>
            <a:off x="52334" y="1299849"/>
            <a:ext cx="950205" cy="3602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8</a:t>
            </a:r>
            <a:endParaRPr lang="en-US" sz="1050"/>
          </a:p>
        </p:txBody>
      </p:sp>
      <p:sp>
        <p:nvSpPr>
          <p:cNvPr id="28" name="Rectangle 27">
            <a:extLst>
              <a:ext uri="{FF2B5EF4-FFF2-40B4-BE49-F238E27FC236}">
                <a16:creationId xmlns:a16="http://schemas.microsoft.com/office/drawing/2014/main" id="{42D05FFD-91AE-C06E-6AAD-35043CBCB512}"/>
              </a:ext>
            </a:extLst>
          </p:cNvPr>
          <p:cNvSpPr/>
          <p:nvPr/>
        </p:nvSpPr>
        <p:spPr>
          <a:xfrm>
            <a:off x="52334" y="1670816"/>
            <a:ext cx="950205" cy="536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7</a:t>
            </a:r>
            <a:endParaRPr lang="en-US" sz="1050"/>
          </a:p>
        </p:txBody>
      </p:sp>
      <p:sp>
        <p:nvSpPr>
          <p:cNvPr id="29" name="Rectangle 28">
            <a:extLst>
              <a:ext uri="{FF2B5EF4-FFF2-40B4-BE49-F238E27FC236}">
                <a16:creationId xmlns:a16="http://schemas.microsoft.com/office/drawing/2014/main" id="{F4C7409F-ADD7-6DA4-3FCE-0858F9F26D49}"/>
              </a:ext>
            </a:extLst>
          </p:cNvPr>
          <p:cNvSpPr/>
          <p:nvPr/>
        </p:nvSpPr>
        <p:spPr>
          <a:xfrm>
            <a:off x="57839" y="2570684"/>
            <a:ext cx="950205" cy="3726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5</a:t>
            </a:r>
            <a:endParaRPr lang="en-US" sz="1050"/>
          </a:p>
        </p:txBody>
      </p:sp>
      <p:sp>
        <p:nvSpPr>
          <p:cNvPr id="30" name="Rectangle 29">
            <a:extLst>
              <a:ext uri="{FF2B5EF4-FFF2-40B4-BE49-F238E27FC236}">
                <a16:creationId xmlns:a16="http://schemas.microsoft.com/office/drawing/2014/main" id="{5E67B836-5581-F5F4-348F-E6180AB99371}"/>
              </a:ext>
            </a:extLst>
          </p:cNvPr>
          <p:cNvSpPr/>
          <p:nvPr/>
        </p:nvSpPr>
        <p:spPr>
          <a:xfrm>
            <a:off x="52334" y="2185854"/>
            <a:ext cx="950205" cy="3698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6</a:t>
            </a:r>
            <a:endParaRPr lang="en-US" sz="1050"/>
          </a:p>
        </p:txBody>
      </p:sp>
      <p:sp>
        <p:nvSpPr>
          <p:cNvPr id="31" name="Rectangle 30">
            <a:extLst>
              <a:ext uri="{FF2B5EF4-FFF2-40B4-BE49-F238E27FC236}">
                <a16:creationId xmlns:a16="http://schemas.microsoft.com/office/drawing/2014/main" id="{65EE516C-1F2D-FB30-18F4-1496DDBD2C65}"/>
              </a:ext>
            </a:extLst>
          </p:cNvPr>
          <p:cNvSpPr/>
          <p:nvPr/>
        </p:nvSpPr>
        <p:spPr>
          <a:xfrm>
            <a:off x="52334" y="2952838"/>
            <a:ext cx="950205" cy="3845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4</a:t>
            </a:r>
            <a:endParaRPr lang="en-US" sz="1050"/>
          </a:p>
        </p:txBody>
      </p:sp>
      <p:sp>
        <p:nvSpPr>
          <p:cNvPr id="32" name="Rectangle 31">
            <a:extLst>
              <a:ext uri="{FF2B5EF4-FFF2-40B4-BE49-F238E27FC236}">
                <a16:creationId xmlns:a16="http://schemas.microsoft.com/office/drawing/2014/main" id="{6091A81A-F681-903B-9EDE-91ABC99E9CD0}"/>
              </a:ext>
            </a:extLst>
          </p:cNvPr>
          <p:cNvSpPr/>
          <p:nvPr/>
        </p:nvSpPr>
        <p:spPr>
          <a:xfrm>
            <a:off x="57839" y="3794859"/>
            <a:ext cx="950205" cy="4703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2</a:t>
            </a:r>
            <a:endParaRPr lang="en-US" sz="1050"/>
          </a:p>
        </p:txBody>
      </p:sp>
      <p:sp>
        <p:nvSpPr>
          <p:cNvPr id="33" name="Rectangle 32">
            <a:extLst>
              <a:ext uri="{FF2B5EF4-FFF2-40B4-BE49-F238E27FC236}">
                <a16:creationId xmlns:a16="http://schemas.microsoft.com/office/drawing/2014/main" id="{F801899B-19AF-6791-C8B1-5C7DDC583A69}"/>
              </a:ext>
            </a:extLst>
          </p:cNvPr>
          <p:cNvSpPr/>
          <p:nvPr/>
        </p:nvSpPr>
        <p:spPr>
          <a:xfrm>
            <a:off x="52334" y="3343938"/>
            <a:ext cx="950205" cy="451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3</a:t>
            </a:r>
            <a:endParaRPr lang="en-US" sz="1050"/>
          </a:p>
        </p:txBody>
      </p:sp>
      <p:sp>
        <p:nvSpPr>
          <p:cNvPr id="34" name="Rectangle 33">
            <a:extLst>
              <a:ext uri="{FF2B5EF4-FFF2-40B4-BE49-F238E27FC236}">
                <a16:creationId xmlns:a16="http://schemas.microsoft.com/office/drawing/2014/main" id="{438B3B54-5212-833B-2884-6B6EB93F7C29}"/>
              </a:ext>
            </a:extLst>
          </p:cNvPr>
          <p:cNvSpPr/>
          <p:nvPr/>
        </p:nvSpPr>
        <p:spPr>
          <a:xfrm>
            <a:off x="57839" y="4235221"/>
            <a:ext cx="950205" cy="4091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1</a:t>
            </a:r>
            <a:endParaRPr lang="en-US" sz="1050"/>
          </a:p>
        </p:txBody>
      </p:sp>
      <p:sp>
        <p:nvSpPr>
          <p:cNvPr id="35" name="Rectangle 34">
            <a:extLst>
              <a:ext uri="{FF2B5EF4-FFF2-40B4-BE49-F238E27FC236}">
                <a16:creationId xmlns:a16="http://schemas.microsoft.com/office/drawing/2014/main" id="{17142A9B-AB6C-F3F8-5AE5-2A0C3965781D}"/>
              </a:ext>
            </a:extLst>
          </p:cNvPr>
          <p:cNvSpPr/>
          <p:nvPr/>
        </p:nvSpPr>
        <p:spPr>
          <a:xfrm>
            <a:off x="52334" y="499131"/>
            <a:ext cx="950205" cy="4012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10</a:t>
            </a:r>
            <a:endParaRPr lang="en-US" sz="1050"/>
          </a:p>
        </p:txBody>
      </p:sp>
      <p:sp>
        <p:nvSpPr>
          <p:cNvPr id="36" name="Rectangle 35">
            <a:extLst>
              <a:ext uri="{FF2B5EF4-FFF2-40B4-BE49-F238E27FC236}">
                <a16:creationId xmlns:a16="http://schemas.microsoft.com/office/drawing/2014/main" id="{61DFB129-B8D2-B96C-16D9-4C56F023C486}"/>
              </a:ext>
            </a:extLst>
          </p:cNvPr>
          <p:cNvSpPr/>
          <p:nvPr/>
        </p:nvSpPr>
        <p:spPr>
          <a:xfrm>
            <a:off x="52334" y="891146"/>
            <a:ext cx="950205" cy="4012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9</a:t>
            </a:r>
            <a:endParaRPr lang="en-US" sz="1050"/>
          </a:p>
        </p:txBody>
      </p:sp>
      <p:sp>
        <p:nvSpPr>
          <p:cNvPr id="37" name="Rectangle 36">
            <a:extLst>
              <a:ext uri="{FF2B5EF4-FFF2-40B4-BE49-F238E27FC236}">
                <a16:creationId xmlns:a16="http://schemas.microsoft.com/office/drawing/2014/main" id="{E88C7E55-61F1-575B-C556-5510D1CF706E}"/>
              </a:ext>
            </a:extLst>
          </p:cNvPr>
          <p:cNvSpPr/>
          <p:nvPr/>
        </p:nvSpPr>
        <p:spPr>
          <a:xfrm>
            <a:off x="8773428" y="115675"/>
            <a:ext cx="223091" cy="452869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a:solidFill>
                  <a:schemeClr val="tx1"/>
                </a:solidFill>
              </a:rPr>
              <a:t>STREAM</a:t>
            </a:r>
          </a:p>
        </p:txBody>
      </p:sp>
      <p:sp>
        <p:nvSpPr>
          <p:cNvPr id="38" name="Rectangle 37">
            <a:extLst>
              <a:ext uri="{FF2B5EF4-FFF2-40B4-BE49-F238E27FC236}">
                <a16:creationId xmlns:a16="http://schemas.microsoft.com/office/drawing/2014/main" id="{90A687F9-63D5-A006-4C22-9E03E33ECB05}"/>
              </a:ext>
            </a:extLst>
          </p:cNvPr>
          <p:cNvSpPr/>
          <p:nvPr/>
        </p:nvSpPr>
        <p:spPr>
          <a:xfrm>
            <a:off x="981883" y="104965"/>
            <a:ext cx="223091" cy="452869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a:solidFill>
                  <a:schemeClr val="tx1"/>
                </a:solidFill>
              </a:rPr>
              <a:t>DITCH</a:t>
            </a:r>
          </a:p>
        </p:txBody>
      </p:sp>
      <p:sp>
        <p:nvSpPr>
          <p:cNvPr id="39" name="Rectangle 38">
            <a:extLst>
              <a:ext uri="{FF2B5EF4-FFF2-40B4-BE49-F238E27FC236}">
                <a16:creationId xmlns:a16="http://schemas.microsoft.com/office/drawing/2014/main" id="{0822DAC8-DEA7-800F-F0B5-A2A9A65CDE42}"/>
              </a:ext>
            </a:extLst>
          </p:cNvPr>
          <p:cNvSpPr/>
          <p:nvPr/>
        </p:nvSpPr>
        <p:spPr>
          <a:xfrm>
            <a:off x="1204974" y="114450"/>
            <a:ext cx="7575922" cy="2644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a:solidFill>
                  <a:schemeClr val="tx1"/>
                </a:solidFill>
              </a:rPr>
              <a:t>FORREST</a:t>
            </a:r>
          </a:p>
        </p:txBody>
      </p:sp>
      <p:sp>
        <p:nvSpPr>
          <p:cNvPr id="40" name="Star: 5 Points 39">
            <a:extLst>
              <a:ext uri="{FF2B5EF4-FFF2-40B4-BE49-F238E27FC236}">
                <a16:creationId xmlns:a16="http://schemas.microsoft.com/office/drawing/2014/main" id="{E47F24CE-00D9-3A02-6A7A-521E7B74517C}"/>
              </a:ext>
            </a:extLst>
          </p:cNvPr>
          <p:cNvSpPr/>
          <p:nvPr/>
        </p:nvSpPr>
        <p:spPr>
          <a:xfrm>
            <a:off x="8421692" y="4346618"/>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1" name="Star: 5 Points 40">
            <a:extLst>
              <a:ext uri="{FF2B5EF4-FFF2-40B4-BE49-F238E27FC236}">
                <a16:creationId xmlns:a16="http://schemas.microsoft.com/office/drawing/2014/main" id="{DED54A3C-E1DA-7A05-A98E-64F1A6765062}"/>
              </a:ext>
            </a:extLst>
          </p:cNvPr>
          <p:cNvSpPr/>
          <p:nvPr/>
        </p:nvSpPr>
        <p:spPr>
          <a:xfrm>
            <a:off x="2564316" y="4265218"/>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2" name="Star: 5 Points 41">
            <a:extLst>
              <a:ext uri="{FF2B5EF4-FFF2-40B4-BE49-F238E27FC236}">
                <a16:creationId xmlns:a16="http://schemas.microsoft.com/office/drawing/2014/main" id="{86DC22D9-BAB9-0AC1-7329-8B6C9DE5D9B7}"/>
              </a:ext>
            </a:extLst>
          </p:cNvPr>
          <p:cNvSpPr/>
          <p:nvPr/>
        </p:nvSpPr>
        <p:spPr>
          <a:xfrm>
            <a:off x="1947539" y="4269384"/>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3" name="Star: 5 Points 42">
            <a:extLst>
              <a:ext uri="{FF2B5EF4-FFF2-40B4-BE49-F238E27FC236}">
                <a16:creationId xmlns:a16="http://schemas.microsoft.com/office/drawing/2014/main" id="{2FCD14A5-4BBC-0EE4-A13D-2AD952BF8146}"/>
              </a:ext>
            </a:extLst>
          </p:cNvPr>
          <p:cNvSpPr/>
          <p:nvPr/>
        </p:nvSpPr>
        <p:spPr>
          <a:xfrm>
            <a:off x="1324906" y="426181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4" name="Star: 5 Points 43">
            <a:extLst>
              <a:ext uri="{FF2B5EF4-FFF2-40B4-BE49-F238E27FC236}">
                <a16:creationId xmlns:a16="http://schemas.microsoft.com/office/drawing/2014/main" id="{8D99DDAF-3C64-0640-85BD-A56927775C92}"/>
              </a:ext>
            </a:extLst>
          </p:cNvPr>
          <p:cNvSpPr/>
          <p:nvPr/>
        </p:nvSpPr>
        <p:spPr>
          <a:xfrm>
            <a:off x="7824361" y="4346618"/>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5" name="Star: 5 Points 44">
            <a:extLst>
              <a:ext uri="{FF2B5EF4-FFF2-40B4-BE49-F238E27FC236}">
                <a16:creationId xmlns:a16="http://schemas.microsoft.com/office/drawing/2014/main" id="{7B515E91-4F91-5016-51CA-EEC64A9EBF1D}"/>
              </a:ext>
            </a:extLst>
          </p:cNvPr>
          <p:cNvSpPr/>
          <p:nvPr/>
        </p:nvSpPr>
        <p:spPr>
          <a:xfrm>
            <a:off x="8730167" y="3326663"/>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6" name="Star: 5 Points 45">
            <a:extLst>
              <a:ext uri="{FF2B5EF4-FFF2-40B4-BE49-F238E27FC236}">
                <a16:creationId xmlns:a16="http://schemas.microsoft.com/office/drawing/2014/main" id="{427ACB58-15F2-6742-F2B0-380C3B0429F0}"/>
              </a:ext>
            </a:extLst>
          </p:cNvPr>
          <p:cNvSpPr/>
          <p:nvPr/>
        </p:nvSpPr>
        <p:spPr>
          <a:xfrm>
            <a:off x="7065643" y="334970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7" name="Star: 5 Points 46">
            <a:extLst>
              <a:ext uri="{FF2B5EF4-FFF2-40B4-BE49-F238E27FC236}">
                <a16:creationId xmlns:a16="http://schemas.microsoft.com/office/drawing/2014/main" id="{B8AFB4B7-70DD-7E6B-1199-5025B5DD6371}"/>
              </a:ext>
            </a:extLst>
          </p:cNvPr>
          <p:cNvSpPr/>
          <p:nvPr/>
        </p:nvSpPr>
        <p:spPr>
          <a:xfrm>
            <a:off x="6268374" y="3344765"/>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8" name="Star: 5 Points 47">
            <a:extLst>
              <a:ext uri="{FF2B5EF4-FFF2-40B4-BE49-F238E27FC236}">
                <a16:creationId xmlns:a16="http://schemas.microsoft.com/office/drawing/2014/main" id="{BD3555E3-DAC1-F3FF-8AB8-499E9EB5EE1C}"/>
              </a:ext>
            </a:extLst>
          </p:cNvPr>
          <p:cNvSpPr/>
          <p:nvPr/>
        </p:nvSpPr>
        <p:spPr>
          <a:xfrm>
            <a:off x="5451939" y="335879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9" name="Star: 5 Points 48">
            <a:extLst>
              <a:ext uri="{FF2B5EF4-FFF2-40B4-BE49-F238E27FC236}">
                <a16:creationId xmlns:a16="http://schemas.microsoft.com/office/drawing/2014/main" id="{4D455403-A09B-932D-9C12-E0351797968D}"/>
              </a:ext>
            </a:extLst>
          </p:cNvPr>
          <p:cNvSpPr/>
          <p:nvPr/>
        </p:nvSpPr>
        <p:spPr>
          <a:xfrm>
            <a:off x="4715395" y="3355464"/>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0" name="Star: 5 Points 49">
            <a:extLst>
              <a:ext uri="{FF2B5EF4-FFF2-40B4-BE49-F238E27FC236}">
                <a16:creationId xmlns:a16="http://schemas.microsoft.com/office/drawing/2014/main" id="{9C1B164E-4023-2C29-2EAC-206B082861B0}"/>
              </a:ext>
            </a:extLst>
          </p:cNvPr>
          <p:cNvSpPr/>
          <p:nvPr/>
        </p:nvSpPr>
        <p:spPr>
          <a:xfrm>
            <a:off x="4072977" y="3344381"/>
            <a:ext cx="324546" cy="27504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1" name="Star: 5 Points 50">
            <a:extLst>
              <a:ext uri="{FF2B5EF4-FFF2-40B4-BE49-F238E27FC236}">
                <a16:creationId xmlns:a16="http://schemas.microsoft.com/office/drawing/2014/main" id="{8E726F22-F842-E4ED-0C71-1DA235CC1663}"/>
              </a:ext>
            </a:extLst>
          </p:cNvPr>
          <p:cNvSpPr/>
          <p:nvPr/>
        </p:nvSpPr>
        <p:spPr>
          <a:xfrm>
            <a:off x="2574892" y="3389803"/>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3" name="Star: 5 Points 52">
            <a:extLst>
              <a:ext uri="{FF2B5EF4-FFF2-40B4-BE49-F238E27FC236}">
                <a16:creationId xmlns:a16="http://schemas.microsoft.com/office/drawing/2014/main" id="{071EDF01-55B5-265F-4D89-BA8216C3EF97}"/>
              </a:ext>
            </a:extLst>
          </p:cNvPr>
          <p:cNvSpPr/>
          <p:nvPr/>
        </p:nvSpPr>
        <p:spPr>
          <a:xfrm>
            <a:off x="1959400" y="382517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4" name="Star: 5 Points 53">
            <a:extLst>
              <a:ext uri="{FF2B5EF4-FFF2-40B4-BE49-F238E27FC236}">
                <a16:creationId xmlns:a16="http://schemas.microsoft.com/office/drawing/2014/main" id="{09B8E021-D4B5-4C05-87EE-4D3157F868D3}"/>
              </a:ext>
            </a:extLst>
          </p:cNvPr>
          <p:cNvSpPr/>
          <p:nvPr/>
        </p:nvSpPr>
        <p:spPr>
          <a:xfrm>
            <a:off x="1312989" y="339607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5" name="Star: 5 Points 54">
            <a:extLst>
              <a:ext uri="{FF2B5EF4-FFF2-40B4-BE49-F238E27FC236}">
                <a16:creationId xmlns:a16="http://schemas.microsoft.com/office/drawing/2014/main" id="{7A1FFB64-E515-D582-B0CB-98A9271BF599}"/>
              </a:ext>
            </a:extLst>
          </p:cNvPr>
          <p:cNvSpPr/>
          <p:nvPr/>
        </p:nvSpPr>
        <p:spPr>
          <a:xfrm>
            <a:off x="1947539" y="299227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6" name="Star: 5 Points 55">
            <a:extLst>
              <a:ext uri="{FF2B5EF4-FFF2-40B4-BE49-F238E27FC236}">
                <a16:creationId xmlns:a16="http://schemas.microsoft.com/office/drawing/2014/main" id="{DCCC1C1D-B471-E1B5-10DF-4F434BAC1511}"/>
              </a:ext>
            </a:extLst>
          </p:cNvPr>
          <p:cNvSpPr/>
          <p:nvPr/>
        </p:nvSpPr>
        <p:spPr>
          <a:xfrm>
            <a:off x="1327412" y="382517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7" name="Star: 5 Points 56">
            <a:extLst>
              <a:ext uri="{FF2B5EF4-FFF2-40B4-BE49-F238E27FC236}">
                <a16:creationId xmlns:a16="http://schemas.microsoft.com/office/drawing/2014/main" id="{FE4BB58B-6258-0ED5-DE93-B8C784D40F85}"/>
              </a:ext>
            </a:extLst>
          </p:cNvPr>
          <p:cNvSpPr/>
          <p:nvPr/>
        </p:nvSpPr>
        <p:spPr>
          <a:xfrm>
            <a:off x="1268787" y="176616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8" name="Star: 5 Points 57">
            <a:extLst>
              <a:ext uri="{FF2B5EF4-FFF2-40B4-BE49-F238E27FC236}">
                <a16:creationId xmlns:a16="http://schemas.microsoft.com/office/drawing/2014/main" id="{E2C453D9-87FB-CD73-6220-77A9AE3D6D70}"/>
              </a:ext>
            </a:extLst>
          </p:cNvPr>
          <p:cNvSpPr/>
          <p:nvPr/>
        </p:nvSpPr>
        <p:spPr>
          <a:xfrm>
            <a:off x="1263726" y="133482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9" name="Star: 5 Points 58">
            <a:extLst>
              <a:ext uri="{FF2B5EF4-FFF2-40B4-BE49-F238E27FC236}">
                <a16:creationId xmlns:a16="http://schemas.microsoft.com/office/drawing/2014/main" id="{1E11CB14-E879-BE07-0A71-C8279A9C546E}"/>
              </a:ext>
            </a:extLst>
          </p:cNvPr>
          <p:cNvSpPr/>
          <p:nvPr/>
        </p:nvSpPr>
        <p:spPr>
          <a:xfrm>
            <a:off x="1255701" y="58567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0" name="Star: 5 Points 59">
            <a:extLst>
              <a:ext uri="{FF2B5EF4-FFF2-40B4-BE49-F238E27FC236}">
                <a16:creationId xmlns:a16="http://schemas.microsoft.com/office/drawing/2014/main" id="{ADC33188-E7DB-1390-6BF1-8C95523A5509}"/>
              </a:ext>
            </a:extLst>
          </p:cNvPr>
          <p:cNvSpPr/>
          <p:nvPr/>
        </p:nvSpPr>
        <p:spPr>
          <a:xfrm>
            <a:off x="8405621" y="261770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2" name="Star: 5 Points 61">
            <a:extLst>
              <a:ext uri="{FF2B5EF4-FFF2-40B4-BE49-F238E27FC236}">
                <a16:creationId xmlns:a16="http://schemas.microsoft.com/office/drawing/2014/main" id="{8D9323EC-CFE7-9EDF-6F4E-E3FFD5AD80E4}"/>
              </a:ext>
            </a:extLst>
          </p:cNvPr>
          <p:cNvSpPr/>
          <p:nvPr/>
        </p:nvSpPr>
        <p:spPr>
          <a:xfrm>
            <a:off x="2596662" y="254104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3" name="Star: 5 Points 62">
            <a:extLst>
              <a:ext uri="{FF2B5EF4-FFF2-40B4-BE49-F238E27FC236}">
                <a16:creationId xmlns:a16="http://schemas.microsoft.com/office/drawing/2014/main" id="{8C5C9D7E-E371-675B-EED2-4D982DEA1FF7}"/>
              </a:ext>
            </a:extLst>
          </p:cNvPr>
          <p:cNvSpPr/>
          <p:nvPr/>
        </p:nvSpPr>
        <p:spPr>
          <a:xfrm>
            <a:off x="1315486" y="2600456"/>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4" name="Star: 5 Points 63">
            <a:extLst>
              <a:ext uri="{FF2B5EF4-FFF2-40B4-BE49-F238E27FC236}">
                <a16:creationId xmlns:a16="http://schemas.microsoft.com/office/drawing/2014/main" id="{5634AF9D-6042-C0E8-B88F-FB42E44881A6}"/>
              </a:ext>
            </a:extLst>
          </p:cNvPr>
          <p:cNvSpPr/>
          <p:nvPr/>
        </p:nvSpPr>
        <p:spPr>
          <a:xfrm>
            <a:off x="8730167" y="299801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5" name="Star: 5 Points 64">
            <a:extLst>
              <a:ext uri="{FF2B5EF4-FFF2-40B4-BE49-F238E27FC236}">
                <a16:creationId xmlns:a16="http://schemas.microsoft.com/office/drawing/2014/main" id="{A81FCA09-400A-078D-C5FB-BA29C3E5E999}"/>
              </a:ext>
            </a:extLst>
          </p:cNvPr>
          <p:cNvSpPr/>
          <p:nvPr/>
        </p:nvSpPr>
        <p:spPr>
          <a:xfrm>
            <a:off x="7770626" y="307953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6" name="Star: 5 Points 65">
            <a:extLst>
              <a:ext uri="{FF2B5EF4-FFF2-40B4-BE49-F238E27FC236}">
                <a16:creationId xmlns:a16="http://schemas.microsoft.com/office/drawing/2014/main" id="{51FED229-709B-0BA0-28D8-82DFF521B08B}"/>
              </a:ext>
            </a:extLst>
          </p:cNvPr>
          <p:cNvSpPr/>
          <p:nvPr/>
        </p:nvSpPr>
        <p:spPr>
          <a:xfrm>
            <a:off x="2582534" y="294733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7" name="Star: 5 Points 66">
            <a:extLst>
              <a:ext uri="{FF2B5EF4-FFF2-40B4-BE49-F238E27FC236}">
                <a16:creationId xmlns:a16="http://schemas.microsoft.com/office/drawing/2014/main" id="{F1725F5B-3F32-5BF2-F012-75636687AB7E}"/>
              </a:ext>
            </a:extLst>
          </p:cNvPr>
          <p:cNvSpPr/>
          <p:nvPr/>
        </p:nvSpPr>
        <p:spPr>
          <a:xfrm>
            <a:off x="1315486" y="299088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8" name="Star: 5 Points 67">
            <a:extLst>
              <a:ext uri="{FF2B5EF4-FFF2-40B4-BE49-F238E27FC236}">
                <a16:creationId xmlns:a16="http://schemas.microsoft.com/office/drawing/2014/main" id="{D0EE1883-0DCD-509D-DB87-CF1C355A2548}"/>
              </a:ext>
            </a:extLst>
          </p:cNvPr>
          <p:cNvSpPr/>
          <p:nvPr/>
        </p:nvSpPr>
        <p:spPr>
          <a:xfrm>
            <a:off x="1947539" y="3395456"/>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71" name="Star: 5 Points 70">
            <a:extLst>
              <a:ext uri="{FF2B5EF4-FFF2-40B4-BE49-F238E27FC236}">
                <a16:creationId xmlns:a16="http://schemas.microsoft.com/office/drawing/2014/main" id="{E198390D-9D6B-8DC0-0BDC-1D6592DE1DC1}"/>
              </a:ext>
            </a:extLst>
          </p:cNvPr>
          <p:cNvSpPr/>
          <p:nvPr/>
        </p:nvSpPr>
        <p:spPr>
          <a:xfrm>
            <a:off x="3099271" y="219823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72" name="Star: 5 Points 71">
            <a:extLst>
              <a:ext uri="{FF2B5EF4-FFF2-40B4-BE49-F238E27FC236}">
                <a16:creationId xmlns:a16="http://schemas.microsoft.com/office/drawing/2014/main" id="{08CAA6BA-73CD-E3C6-3A97-1873790854C1}"/>
              </a:ext>
            </a:extLst>
          </p:cNvPr>
          <p:cNvSpPr/>
          <p:nvPr/>
        </p:nvSpPr>
        <p:spPr>
          <a:xfrm>
            <a:off x="1305711" y="2194115"/>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74" name="Star: 5 Points 73">
            <a:extLst>
              <a:ext uri="{FF2B5EF4-FFF2-40B4-BE49-F238E27FC236}">
                <a16:creationId xmlns:a16="http://schemas.microsoft.com/office/drawing/2014/main" id="{2B907C3A-ADA2-DC3A-9D25-3EE572035893}"/>
              </a:ext>
            </a:extLst>
          </p:cNvPr>
          <p:cNvSpPr/>
          <p:nvPr/>
        </p:nvSpPr>
        <p:spPr>
          <a:xfrm>
            <a:off x="1932165" y="2151228"/>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520509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125453"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49D750CC-B232-08EA-640E-AEEA0EBAFB18}"/>
              </a:ext>
            </a:extLst>
          </p:cNvPr>
          <p:cNvSpPr>
            <a:spLocks noGrp="1"/>
          </p:cNvSpPr>
          <p:nvPr>
            <p:ph type="title"/>
          </p:nvPr>
        </p:nvSpPr>
        <p:spPr>
          <a:xfrm>
            <a:off x="515126" y="865180"/>
            <a:ext cx="2400300" cy="3345872"/>
          </a:xfrm>
        </p:spPr>
        <p:txBody>
          <a:bodyPr>
            <a:normAutofit/>
          </a:bodyPr>
          <a:lstStyle/>
          <a:p>
            <a:r>
              <a:rPr lang="en-US">
                <a:solidFill>
                  <a:srgbClr val="FFFFFF"/>
                </a:solidFill>
              </a:rPr>
              <a:t>2020 Case Property Results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2" y="1841610"/>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3" name="Content Placeholder 2">
            <a:extLst>
              <a:ext uri="{FF2B5EF4-FFF2-40B4-BE49-F238E27FC236}">
                <a16:creationId xmlns:a16="http://schemas.microsoft.com/office/drawing/2014/main" id="{E617C5AB-1779-9878-AF8B-BA20B7D70222}"/>
              </a:ext>
            </a:extLst>
          </p:cNvPr>
          <p:cNvSpPr>
            <a:spLocks noGrp="1"/>
          </p:cNvSpPr>
          <p:nvPr>
            <p:ph idx="1"/>
          </p:nvPr>
        </p:nvSpPr>
        <p:spPr>
          <a:xfrm>
            <a:off x="3335482" y="443509"/>
            <a:ext cx="5179868" cy="4189214"/>
          </a:xfrm>
        </p:spPr>
        <p:txBody>
          <a:bodyPr anchor="ctr">
            <a:normAutofit/>
          </a:bodyPr>
          <a:lstStyle/>
          <a:p>
            <a:r>
              <a:rPr lang="en-US" dirty="0"/>
              <a:t>111 total samples</a:t>
            </a:r>
            <a:endParaRPr lang="en-US" dirty="0">
              <a:cs typeface="Calibri"/>
            </a:endParaRPr>
          </a:p>
          <a:p>
            <a:r>
              <a:rPr lang="en-US" dirty="0"/>
              <a:t>64 TTS PCR positives and 3 PCR indeterminate (&gt;35 Ct) </a:t>
            </a:r>
            <a:endParaRPr lang="en-US" dirty="0">
              <a:cs typeface="Calibri"/>
            </a:endParaRPr>
          </a:p>
          <a:p>
            <a:r>
              <a:rPr lang="en-US" dirty="0"/>
              <a:t>Positive samples were in the front and back yard</a:t>
            </a:r>
            <a:endParaRPr lang="en-US" dirty="0">
              <a:cs typeface="Calibri"/>
            </a:endParaRPr>
          </a:p>
          <a:p>
            <a:r>
              <a:rPr lang="en-US" dirty="0"/>
              <a:t>One water sample tested positive-a retention pond at the back of the property</a:t>
            </a:r>
            <a:endParaRPr lang="en-US" dirty="0">
              <a:cs typeface="Calibri"/>
            </a:endParaRPr>
          </a:p>
          <a:p>
            <a:endParaRPr lang="en-US" dirty="0"/>
          </a:p>
        </p:txBody>
      </p:sp>
    </p:spTree>
    <p:extLst>
      <p:ext uri="{BB962C8B-B14F-4D97-AF65-F5344CB8AC3E}">
        <p14:creationId xmlns:p14="http://schemas.microsoft.com/office/powerpoint/2010/main" val="394520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516DE-A6BD-59AE-04D1-F469F8AAE347}"/>
              </a:ext>
            </a:extLst>
          </p:cNvPr>
          <p:cNvSpPr/>
          <p:nvPr/>
        </p:nvSpPr>
        <p:spPr>
          <a:xfrm>
            <a:off x="3036157" y="1593438"/>
            <a:ext cx="1527821" cy="720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rPr>
              <a:t>HOUSE</a:t>
            </a:r>
          </a:p>
        </p:txBody>
      </p:sp>
      <p:sp>
        <p:nvSpPr>
          <p:cNvPr id="5" name="Rectangle 4">
            <a:extLst>
              <a:ext uri="{FF2B5EF4-FFF2-40B4-BE49-F238E27FC236}">
                <a16:creationId xmlns:a16="http://schemas.microsoft.com/office/drawing/2014/main" id="{D62A9E9D-511B-B00A-38A2-C8A88483CB21}"/>
              </a:ext>
            </a:extLst>
          </p:cNvPr>
          <p:cNvSpPr/>
          <p:nvPr/>
        </p:nvSpPr>
        <p:spPr>
          <a:xfrm>
            <a:off x="4561692" y="2321490"/>
            <a:ext cx="673318" cy="2327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a:ln w="0"/>
                <a:solidFill>
                  <a:schemeClr val="tx1"/>
                </a:solidFill>
                <a:effectLst>
                  <a:outerShdw blurRad="38100" dist="19050" dir="2700000" algn="tl" rotWithShape="0">
                    <a:schemeClr val="dk1">
                      <a:alpha val="40000"/>
                    </a:schemeClr>
                  </a:outerShdw>
                </a:effectLst>
              </a:rPr>
              <a:t>DRIVEWAY</a:t>
            </a:r>
          </a:p>
        </p:txBody>
      </p:sp>
      <p:sp>
        <p:nvSpPr>
          <p:cNvPr id="7" name="Rectangle 6">
            <a:extLst>
              <a:ext uri="{FF2B5EF4-FFF2-40B4-BE49-F238E27FC236}">
                <a16:creationId xmlns:a16="http://schemas.microsoft.com/office/drawing/2014/main" id="{E9543CCA-21D0-B992-49B1-2E8D1A7C7D34}"/>
              </a:ext>
            </a:extLst>
          </p:cNvPr>
          <p:cNvSpPr/>
          <p:nvPr/>
        </p:nvSpPr>
        <p:spPr>
          <a:xfrm>
            <a:off x="57839" y="4649724"/>
            <a:ext cx="9014551" cy="26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ln w="0"/>
                <a:solidFill>
                  <a:schemeClr val="tx1"/>
                </a:solidFill>
                <a:effectLst>
                  <a:outerShdw blurRad="38100" dist="19050" dir="2700000" algn="tl" rotWithShape="0">
                    <a:schemeClr val="dk1">
                      <a:alpha val="40000"/>
                    </a:schemeClr>
                  </a:outerShdw>
                </a:effectLst>
              </a:rPr>
              <a:t>STREET</a:t>
            </a:r>
          </a:p>
        </p:txBody>
      </p:sp>
      <p:sp>
        <p:nvSpPr>
          <p:cNvPr id="8" name="Rectangle 7">
            <a:extLst>
              <a:ext uri="{FF2B5EF4-FFF2-40B4-BE49-F238E27FC236}">
                <a16:creationId xmlns:a16="http://schemas.microsoft.com/office/drawing/2014/main" id="{4CBF0F1F-F7E7-D265-52DA-E8214C7D7FB4}"/>
              </a:ext>
            </a:extLst>
          </p:cNvPr>
          <p:cNvSpPr/>
          <p:nvPr/>
        </p:nvSpPr>
        <p:spPr>
          <a:xfrm>
            <a:off x="4568314" y="1590632"/>
            <a:ext cx="676086" cy="725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ln w="0"/>
                <a:solidFill>
                  <a:schemeClr val="tx1"/>
                </a:solidFill>
                <a:effectLst>
                  <a:outerShdw blurRad="38100" dist="19050" dir="2700000" algn="tl" rotWithShape="0">
                    <a:prstClr val="black">
                      <a:alpha val="40000"/>
                    </a:prstClr>
                  </a:outerShdw>
                </a:effectLst>
                <a:cs typeface="Calibri"/>
              </a:rPr>
              <a:t>GARAGE</a:t>
            </a:r>
          </a:p>
        </p:txBody>
      </p:sp>
      <p:sp>
        <p:nvSpPr>
          <p:cNvPr id="27" name="Rectangle 26">
            <a:extLst>
              <a:ext uri="{FF2B5EF4-FFF2-40B4-BE49-F238E27FC236}">
                <a16:creationId xmlns:a16="http://schemas.microsoft.com/office/drawing/2014/main" id="{3B7F9574-535D-7927-4E31-00284B37A488}"/>
              </a:ext>
            </a:extLst>
          </p:cNvPr>
          <p:cNvSpPr/>
          <p:nvPr/>
        </p:nvSpPr>
        <p:spPr>
          <a:xfrm>
            <a:off x="52334" y="797856"/>
            <a:ext cx="950205" cy="3602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8</a:t>
            </a:r>
            <a:endParaRPr lang="en-US" sz="1050"/>
          </a:p>
        </p:txBody>
      </p:sp>
      <p:sp>
        <p:nvSpPr>
          <p:cNvPr id="28" name="Rectangle 27">
            <a:extLst>
              <a:ext uri="{FF2B5EF4-FFF2-40B4-BE49-F238E27FC236}">
                <a16:creationId xmlns:a16="http://schemas.microsoft.com/office/drawing/2014/main" id="{42D05FFD-91AE-C06E-6AAD-35043CBCB512}"/>
              </a:ext>
            </a:extLst>
          </p:cNvPr>
          <p:cNvSpPr/>
          <p:nvPr/>
        </p:nvSpPr>
        <p:spPr>
          <a:xfrm>
            <a:off x="52333" y="1161099"/>
            <a:ext cx="950205" cy="4591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7</a:t>
            </a:r>
            <a:endParaRPr lang="en-US" sz="1050"/>
          </a:p>
        </p:txBody>
      </p:sp>
      <p:sp>
        <p:nvSpPr>
          <p:cNvPr id="29" name="Rectangle 28">
            <a:extLst>
              <a:ext uri="{FF2B5EF4-FFF2-40B4-BE49-F238E27FC236}">
                <a16:creationId xmlns:a16="http://schemas.microsoft.com/office/drawing/2014/main" id="{F4C7409F-ADD7-6DA4-3FCE-0858F9F26D49}"/>
              </a:ext>
            </a:extLst>
          </p:cNvPr>
          <p:cNvSpPr/>
          <p:nvPr/>
        </p:nvSpPr>
        <p:spPr>
          <a:xfrm>
            <a:off x="57839" y="2570684"/>
            <a:ext cx="950205" cy="3726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5</a:t>
            </a:r>
            <a:endParaRPr lang="en-US" sz="1050"/>
          </a:p>
        </p:txBody>
      </p:sp>
      <p:sp>
        <p:nvSpPr>
          <p:cNvPr id="30" name="Rectangle 29">
            <a:extLst>
              <a:ext uri="{FF2B5EF4-FFF2-40B4-BE49-F238E27FC236}">
                <a16:creationId xmlns:a16="http://schemas.microsoft.com/office/drawing/2014/main" id="{5E67B836-5581-F5F4-348F-E6180AB99371}"/>
              </a:ext>
            </a:extLst>
          </p:cNvPr>
          <p:cNvSpPr/>
          <p:nvPr/>
        </p:nvSpPr>
        <p:spPr>
          <a:xfrm>
            <a:off x="52334" y="2185854"/>
            <a:ext cx="950205" cy="3698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6</a:t>
            </a:r>
            <a:endParaRPr lang="en-US" sz="1050"/>
          </a:p>
        </p:txBody>
      </p:sp>
      <p:sp>
        <p:nvSpPr>
          <p:cNvPr id="31" name="Rectangle 30">
            <a:extLst>
              <a:ext uri="{FF2B5EF4-FFF2-40B4-BE49-F238E27FC236}">
                <a16:creationId xmlns:a16="http://schemas.microsoft.com/office/drawing/2014/main" id="{65EE516C-1F2D-FB30-18F4-1496DDBD2C65}"/>
              </a:ext>
            </a:extLst>
          </p:cNvPr>
          <p:cNvSpPr/>
          <p:nvPr/>
        </p:nvSpPr>
        <p:spPr>
          <a:xfrm>
            <a:off x="52334" y="2952838"/>
            <a:ext cx="950205" cy="3845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4</a:t>
            </a:r>
            <a:endParaRPr lang="en-US" sz="1050"/>
          </a:p>
        </p:txBody>
      </p:sp>
      <p:sp>
        <p:nvSpPr>
          <p:cNvPr id="32" name="Rectangle 31">
            <a:extLst>
              <a:ext uri="{FF2B5EF4-FFF2-40B4-BE49-F238E27FC236}">
                <a16:creationId xmlns:a16="http://schemas.microsoft.com/office/drawing/2014/main" id="{6091A81A-F681-903B-9EDE-91ABC99E9CD0}"/>
              </a:ext>
            </a:extLst>
          </p:cNvPr>
          <p:cNvSpPr/>
          <p:nvPr/>
        </p:nvSpPr>
        <p:spPr>
          <a:xfrm>
            <a:off x="57839" y="3794859"/>
            <a:ext cx="950205" cy="4703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2</a:t>
            </a:r>
            <a:endParaRPr lang="en-US" sz="1050"/>
          </a:p>
        </p:txBody>
      </p:sp>
      <p:sp>
        <p:nvSpPr>
          <p:cNvPr id="33" name="Rectangle 32">
            <a:extLst>
              <a:ext uri="{FF2B5EF4-FFF2-40B4-BE49-F238E27FC236}">
                <a16:creationId xmlns:a16="http://schemas.microsoft.com/office/drawing/2014/main" id="{F801899B-19AF-6791-C8B1-5C7DDC583A69}"/>
              </a:ext>
            </a:extLst>
          </p:cNvPr>
          <p:cNvSpPr/>
          <p:nvPr/>
        </p:nvSpPr>
        <p:spPr>
          <a:xfrm>
            <a:off x="52334" y="3343938"/>
            <a:ext cx="950205" cy="451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3</a:t>
            </a:r>
            <a:endParaRPr lang="en-US" sz="1050"/>
          </a:p>
        </p:txBody>
      </p:sp>
      <p:sp>
        <p:nvSpPr>
          <p:cNvPr id="34" name="Rectangle 33">
            <a:extLst>
              <a:ext uri="{FF2B5EF4-FFF2-40B4-BE49-F238E27FC236}">
                <a16:creationId xmlns:a16="http://schemas.microsoft.com/office/drawing/2014/main" id="{438B3B54-5212-833B-2884-6B6EB93F7C29}"/>
              </a:ext>
            </a:extLst>
          </p:cNvPr>
          <p:cNvSpPr/>
          <p:nvPr/>
        </p:nvSpPr>
        <p:spPr>
          <a:xfrm>
            <a:off x="57839" y="4235221"/>
            <a:ext cx="950205" cy="4091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1</a:t>
            </a:r>
            <a:endParaRPr lang="en-US" sz="1050"/>
          </a:p>
        </p:txBody>
      </p:sp>
      <p:sp>
        <p:nvSpPr>
          <p:cNvPr id="35" name="Rectangle 34">
            <a:extLst>
              <a:ext uri="{FF2B5EF4-FFF2-40B4-BE49-F238E27FC236}">
                <a16:creationId xmlns:a16="http://schemas.microsoft.com/office/drawing/2014/main" id="{17142A9B-AB6C-F3F8-5AE5-2A0C3965781D}"/>
              </a:ext>
            </a:extLst>
          </p:cNvPr>
          <p:cNvSpPr/>
          <p:nvPr/>
        </p:nvSpPr>
        <p:spPr>
          <a:xfrm>
            <a:off x="52334" y="-2862"/>
            <a:ext cx="950205" cy="4012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10</a:t>
            </a:r>
            <a:endParaRPr lang="en-US" sz="1050"/>
          </a:p>
        </p:txBody>
      </p:sp>
      <p:sp>
        <p:nvSpPr>
          <p:cNvPr id="36" name="Rectangle 35">
            <a:extLst>
              <a:ext uri="{FF2B5EF4-FFF2-40B4-BE49-F238E27FC236}">
                <a16:creationId xmlns:a16="http://schemas.microsoft.com/office/drawing/2014/main" id="{61DFB129-B8D2-B96C-16D9-4C56F023C486}"/>
              </a:ext>
            </a:extLst>
          </p:cNvPr>
          <p:cNvSpPr/>
          <p:nvPr/>
        </p:nvSpPr>
        <p:spPr>
          <a:xfrm>
            <a:off x="52334" y="396876"/>
            <a:ext cx="950205" cy="4012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Row</a:t>
            </a:r>
            <a:r>
              <a:rPr lang="en-US" sz="1050">
                <a:ln w="0"/>
                <a:solidFill>
                  <a:schemeClr val="tx1"/>
                </a:solidFill>
                <a:effectLst>
                  <a:outerShdw blurRad="38100" dist="19050" dir="2700000" algn="tl" rotWithShape="0">
                    <a:schemeClr val="dk1">
                      <a:alpha val="40000"/>
                    </a:schemeClr>
                  </a:outerShdw>
                </a:effectLst>
              </a:rPr>
              <a:t> 9</a:t>
            </a:r>
            <a:endParaRPr lang="en-US" sz="1050"/>
          </a:p>
        </p:txBody>
      </p:sp>
      <p:sp>
        <p:nvSpPr>
          <p:cNvPr id="40" name="Star: 5 Points 39">
            <a:extLst>
              <a:ext uri="{FF2B5EF4-FFF2-40B4-BE49-F238E27FC236}">
                <a16:creationId xmlns:a16="http://schemas.microsoft.com/office/drawing/2014/main" id="{E47F24CE-00D9-3A02-6A7A-521E7B74517C}"/>
              </a:ext>
            </a:extLst>
          </p:cNvPr>
          <p:cNvSpPr/>
          <p:nvPr/>
        </p:nvSpPr>
        <p:spPr>
          <a:xfrm>
            <a:off x="6097077" y="3867794"/>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2" name="Star: 5 Points 41">
            <a:extLst>
              <a:ext uri="{FF2B5EF4-FFF2-40B4-BE49-F238E27FC236}">
                <a16:creationId xmlns:a16="http://schemas.microsoft.com/office/drawing/2014/main" id="{86DC22D9-BAB9-0AC1-7329-8B6C9DE5D9B7}"/>
              </a:ext>
            </a:extLst>
          </p:cNvPr>
          <p:cNvSpPr/>
          <p:nvPr/>
        </p:nvSpPr>
        <p:spPr>
          <a:xfrm>
            <a:off x="1893478" y="461958"/>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4" name="Star: 5 Points 43">
            <a:extLst>
              <a:ext uri="{FF2B5EF4-FFF2-40B4-BE49-F238E27FC236}">
                <a16:creationId xmlns:a16="http://schemas.microsoft.com/office/drawing/2014/main" id="{8D99DDAF-3C64-0640-85BD-A56927775C92}"/>
              </a:ext>
            </a:extLst>
          </p:cNvPr>
          <p:cNvSpPr/>
          <p:nvPr/>
        </p:nvSpPr>
        <p:spPr>
          <a:xfrm>
            <a:off x="5553807" y="386007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5" name="Star: 5 Points 44">
            <a:extLst>
              <a:ext uri="{FF2B5EF4-FFF2-40B4-BE49-F238E27FC236}">
                <a16:creationId xmlns:a16="http://schemas.microsoft.com/office/drawing/2014/main" id="{7B515E91-4F91-5016-51CA-EEC64A9EBF1D}"/>
              </a:ext>
            </a:extLst>
          </p:cNvPr>
          <p:cNvSpPr/>
          <p:nvPr/>
        </p:nvSpPr>
        <p:spPr>
          <a:xfrm>
            <a:off x="6096633" y="2677933"/>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6" name="Star: 5 Points 45">
            <a:extLst>
              <a:ext uri="{FF2B5EF4-FFF2-40B4-BE49-F238E27FC236}">
                <a16:creationId xmlns:a16="http://schemas.microsoft.com/office/drawing/2014/main" id="{427ACB58-15F2-6742-F2B0-380C3B0429F0}"/>
              </a:ext>
            </a:extLst>
          </p:cNvPr>
          <p:cNvSpPr/>
          <p:nvPr/>
        </p:nvSpPr>
        <p:spPr>
          <a:xfrm>
            <a:off x="6625435" y="386713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7" name="Star: 5 Points 46">
            <a:extLst>
              <a:ext uri="{FF2B5EF4-FFF2-40B4-BE49-F238E27FC236}">
                <a16:creationId xmlns:a16="http://schemas.microsoft.com/office/drawing/2014/main" id="{B8AFB4B7-70DD-7E6B-1199-5025B5DD6371}"/>
              </a:ext>
            </a:extLst>
          </p:cNvPr>
          <p:cNvSpPr/>
          <p:nvPr/>
        </p:nvSpPr>
        <p:spPr>
          <a:xfrm>
            <a:off x="6600462" y="340654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8" name="Star: 5 Points 47">
            <a:extLst>
              <a:ext uri="{FF2B5EF4-FFF2-40B4-BE49-F238E27FC236}">
                <a16:creationId xmlns:a16="http://schemas.microsoft.com/office/drawing/2014/main" id="{BD3555E3-DAC1-F3FF-8AB8-499E9EB5EE1C}"/>
              </a:ext>
            </a:extLst>
          </p:cNvPr>
          <p:cNvSpPr/>
          <p:nvPr/>
        </p:nvSpPr>
        <p:spPr>
          <a:xfrm>
            <a:off x="5498277" y="3011258"/>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9" name="Star: 5 Points 48">
            <a:extLst>
              <a:ext uri="{FF2B5EF4-FFF2-40B4-BE49-F238E27FC236}">
                <a16:creationId xmlns:a16="http://schemas.microsoft.com/office/drawing/2014/main" id="{4D455403-A09B-932D-9C12-E0351797968D}"/>
              </a:ext>
            </a:extLst>
          </p:cNvPr>
          <p:cNvSpPr/>
          <p:nvPr/>
        </p:nvSpPr>
        <p:spPr>
          <a:xfrm>
            <a:off x="6066915" y="2328308"/>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0" name="Star: 5 Points 49">
            <a:extLst>
              <a:ext uri="{FF2B5EF4-FFF2-40B4-BE49-F238E27FC236}">
                <a16:creationId xmlns:a16="http://schemas.microsoft.com/office/drawing/2014/main" id="{9C1B164E-4023-2C29-2EAC-206B082861B0}"/>
              </a:ext>
            </a:extLst>
          </p:cNvPr>
          <p:cNvSpPr/>
          <p:nvPr/>
        </p:nvSpPr>
        <p:spPr>
          <a:xfrm>
            <a:off x="5524896" y="2324948"/>
            <a:ext cx="324546" cy="27504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1" name="Star: 5 Points 50">
            <a:extLst>
              <a:ext uri="{FF2B5EF4-FFF2-40B4-BE49-F238E27FC236}">
                <a16:creationId xmlns:a16="http://schemas.microsoft.com/office/drawing/2014/main" id="{8E726F22-F842-E4ED-0C71-1DA235CC1663}"/>
              </a:ext>
            </a:extLst>
          </p:cNvPr>
          <p:cNvSpPr/>
          <p:nvPr/>
        </p:nvSpPr>
        <p:spPr>
          <a:xfrm>
            <a:off x="3818291" y="343614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3" name="Star: 5 Points 52">
            <a:extLst>
              <a:ext uri="{FF2B5EF4-FFF2-40B4-BE49-F238E27FC236}">
                <a16:creationId xmlns:a16="http://schemas.microsoft.com/office/drawing/2014/main" id="{071EDF01-55B5-265F-4D89-BA8216C3EF97}"/>
              </a:ext>
            </a:extLst>
          </p:cNvPr>
          <p:cNvSpPr/>
          <p:nvPr/>
        </p:nvSpPr>
        <p:spPr>
          <a:xfrm>
            <a:off x="1241163" y="3400413"/>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4" name="Star: 5 Points 53">
            <a:extLst>
              <a:ext uri="{FF2B5EF4-FFF2-40B4-BE49-F238E27FC236}">
                <a16:creationId xmlns:a16="http://schemas.microsoft.com/office/drawing/2014/main" id="{09B8E021-D4B5-4C05-87EE-4D3157F868D3}"/>
              </a:ext>
            </a:extLst>
          </p:cNvPr>
          <p:cNvSpPr/>
          <p:nvPr/>
        </p:nvSpPr>
        <p:spPr>
          <a:xfrm>
            <a:off x="2479158" y="46134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6" name="Star: 5 Points 55">
            <a:extLst>
              <a:ext uri="{FF2B5EF4-FFF2-40B4-BE49-F238E27FC236}">
                <a16:creationId xmlns:a16="http://schemas.microsoft.com/office/drawing/2014/main" id="{DCCC1C1D-B471-E1B5-10DF-4F434BAC1511}"/>
              </a:ext>
            </a:extLst>
          </p:cNvPr>
          <p:cNvSpPr/>
          <p:nvPr/>
        </p:nvSpPr>
        <p:spPr>
          <a:xfrm>
            <a:off x="2478134" y="126115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7" name="Star: 5 Points 56">
            <a:extLst>
              <a:ext uri="{FF2B5EF4-FFF2-40B4-BE49-F238E27FC236}">
                <a16:creationId xmlns:a16="http://schemas.microsoft.com/office/drawing/2014/main" id="{FE4BB58B-6258-0ED5-DE93-B8C784D40F85}"/>
              </a:ext>
            </a:extLst>
          </p:cNvPr>
          <p:cNvSpPr/>
          <p:nvPr/>
        </p:nvSpPr>
        <p:spPr>
          <a:xfrm>
            <a:off x="1191558" y="90118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8" name="Star: 5 Points 57">
            <a:extLst>
              <a:ext uri="{FF2B5EF4-FFF2-40B4-BE49-F238E27FC236}">
                <a16:creationId xmlns:a16="http://schemas.microsoft.com/office/drawing/2014/main" id="{E2C453D9-87FB-CD73-6220-77A9AE3D6D70}"/>
              </a:ext>
            </a:extLst>
          </p:cNvPr>
          <p:cNvSpPr/>
          <p:nvPr/>
        </p:nvSpPr>
        <p:spPr>
          <a:xfrm>
            <a:off x="1194219" y="46984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9" name="Star: 5 Points 58">
            <a:extLst>
              <a:ext uri="{FF2B5EF4-FFF2-40B4-BE49-F238E27FC236}">
                <a16:creationId xmlns:a16="http://schemas.microsoft.com/office/drawing/2014/main" id="{1E11CB14-E879-BE07-0A71-C8279A9C546E}"/>
              </a:ext>
            </a:extLst>
          </p:cNvPr>
          <p:cNvSpPr/>
          <p:nvPr/>
        </p:nvSpPr>
        <p:spPr>
          <a:xfrm>
            <a:off x="1193917" y="83684"/>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0" name="Star: 5 Points 59">
            <a:extLst>
              <a:ext uri="{FF2B5EF4-FFF2-40B4-BE49-F238E27FC236}">
                <a16:creationId xmlns:a16="http://schemas.microsoft.com/office/drawing/2014/main" id="{ADC33188-E7DB-1390-6BF1-8C95523A5509}"/>
              </a:ext>
            </a:extLst>
          </p:cNvPr>
          <p:cNvSpPr/>
          <p:nvPr/>
        </p:nvSpPr>
        <p:spPr>
          <a:xfrm>
            <a:off x="6598446" y="267176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2" name="Star: 5 Points 61">
            <a:extLst>
              <a:ext uri="{FF2B5EF4-FFF2-40B4-BE49-F238E27FC236}">
                <a16:creationId xmlns:a16="http://schemas.microsoft.com/office/drawing/2014/main" id="{8D9323EC-CFE7-9EDF-6F4E-E3FFD5AD80E4}"/>
              </a:ext>
            </a:extLst>
          </p:cNvPr>
          <p:cNvSpPr/>
          <p:nvPr/>
        </p:nvSpPr>
        <p:spPr>
          <a:xfrm>
            <a:off x="3816892" y="2687776"/>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3" name="Star: 5 Points 62">
            <a:extLst>
              <a:ext uri="{FF2B5EF4-FFF2-40B4-BE49-F238E27FC236}">
                <a16:creationId xmlns:a16="http://schemas.microsoft.com/office/drawing/2014/main" id="{8C5C9D7E-E371-675B-EED2-4D982DEA1FF7}"/>
              </a:ext>
            </a:extLst>
          </p:cNvPr>
          <p:cNvSpPr/>
          <p:nvPr/>
        </p:nvSpPr>
        <p:spPr>
          <a:xfrm>
            <a:off x="1894709" y="90140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4" name="Star: 5 Points 63">
            <a:extLst>
              <a:ext uri="{FF2B5EF4-FFF2-40B4-BE49-F238E27FC236}">
                <a16:creationId xmlns:a16="http://schemas.microsoft.com/office/drawing/2014/main" id="{5634AF9D-6042-C0E8-B88F-FB42E44881A6}"/>
              </a:ext>
            </a:extLst>
          </p:cNvPr>
          <p:cNvSpPr/>
          <p:nvPr/>
        </p:nvSpPr>
        <p:spPr>
          <a:xfrm>
            <a:off x="6598627" y="231839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5" name="Star: 5 Points 64">
            <a:extLst>
              <a:ext uri="{FF2B5EF4-FFF2-40B4-BE49-F238E27FC236}">
                <a16:creationId xmlns:a16="http://schemas.microsoft.com/office/drawing/2014/main" id="{A81FCA09-400A-078D-C5FB-BA29C3E5E999}"/>
              </a:ext>
            </a:extLst>
          </p:cNvPr>
          <p:cNvSpPr/>
          <p:nvPr/>
        </p:nvSpPr>
        <p:spPr>
          <a:xfrm>
            <a:off x="6596734" y="3033195"/>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6" name="Star: 5 Points 65">
            <a:extLst>
              <a:ext uri="{FF2B5EF4-FFF2-40B4-BE49-F238E27FC236}">
                <a16:creationId xmlns:a16="http://schemas.microsoft.com/office/drawing/2014/main" id="{51FED229-709B-0BA0-28D8-82DFF521B08B}"/>
              </a:ext>
            </a:extLst>
          </p:cNvPr>
          <p:cNvSpPr/>
          <p:nvPr/>
        </p:nvSpPr>
        <p:spPr>
          <a:xfrm>
            <a:off x="3123142" y="237583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7" name="Star: 5 Points 66">
            <a:extLst>
              <a:ext uri="{FF2B5EF4-FFF2-40B4-BE49-F238E27FC236}">
                <a16:creationId xmlns:a16="http://schemas.microsoft.com/office/drawing/2014/main" id="{F1725F5B-3F32-5BF2-F012-75636687AB7E}"/>
              </a:ext>
            </a:extLst>
          </p:cNvPr>
          <p:cNvSpPr/>
          <p:nvPr/>
        </p:nvSpPr>
        <p:spPr>
          <a:xfrm>
            <a:off x="1894709" y="1260936"/>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8" name="Star: 5 Points 67">
            <a:extLst>
              <a:ext uri="{FF2B5EF4-FFF2-40B4-BE49-F238E27FC236}">
                <a16:creationId xmlns:a16="http://schemas.microsoft.com/office/drawing/2014/main" id="{D0EE1883-0DCD-509D-DB87-CF1C355A2548}"/>
              </a:ext>
            </a:extLst>
          </p:cNvPr>
          <p:cNvSpPr/>
          <p:nvPr/>
        </p:nvSpPr>
        <p:spPr>
          <a:xfrm>
            <a:off x="1244748" y="301703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71" name="Star: 5 Points 70">
            <a:extLst>
              <a:ext uri="{FF2B5EF4-FFF2-40B4-BE49-F238E27FC236}">
                <a16:creationId xmlns:a16="http://schemas.microsoft.com/office/drawing/2014/main" id="{E198390D-9D6B-8DC0-0BDC-1D6592DE1DC1}"/>
              </a:ext>
            </a:extLst>
          </p:cNvPr>
          <p:cNvSpPr/>
          <p:nvPr/>
        </p:nvSpPr>
        <p:spPr>
          <a:xfrm>
            <a:off x="6095785" y="302459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72" name="Star: 5 Points 71">
            <a:extLst>
              <a:ext uri="{FF2B5EF4-FFF2-40B4-BE49-F238E27FC236}">
                <a16:creationId xmlns:a16="http://schemas.microsoft.com/office/drawing/2014/main" id="{08CAA6BA-73CD-E3C6-3A97-1873790854C1}"/>
              </a:ext>
            </a:extLst>
          </p:cNvPr>
          <p:cNvSpPr/>
          <p:nvPr/>
        </p:nvSpPr>
        <p:spPr>
          <a:xfrm>
            <a:off x="1892657" y="10891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2" name="Star: 5 Points 1">
            <a:extLst>
              <a:ext uri="{FF2B5EF4-FFF2-40B4-BE49-F238E27FC236}">
                <a16:creationId xmlns:a16="http://schemas.microsoft.com/office/drawing/2014/main" id="{72107618-5560-9499-6586-D6CA187E3494}"/>
              </a:ext>
            </a:extLst>
          </p:cNvPr>
          <p:cNvSpPr/>
          <p:nvPr/>
        </p:nvSpPr>
        <p:spPr>
          <a:xfrm>
            <a:off x="3120369" y="3863623"/>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3" name="Star: 5 Points 2">
            <a:extLst>
              <a:ext uri="{FF2B5EF4-FFF2-40B4-BE49-F238E27FC236}">
                <a16:creationId xmlns:a16="http://schemas.microsoft.com/office/drawing/2014/main" id="{765A239A-8FF1-1286-AEC6-AE01514A1410}"/>
              </a:ext>
            </a:extLst>
          </p:cNvPr>
          <p:cNvSpPr/>
          <p:nvPr/>
        </p:nvSpPr>
        <p:spPr>
          <a:xfrm>
            <a:off x="3121430" y="347109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9" name="Star: 5 Points 8">
            <a:extLst>
              <a:ext uri="{FF2B5EF4-FFF2-40B4-BE49-F238E27FC236}">
                <a16:creationId xmlns:a16="http://schemas.microsoft.com/office/drawing/2014/main" id="{D3DB22FD-6506-ED5A-E9F0-AF07C78F6D79}"/>
              </a:ext>
            </a:extLst>
          </p:cNvPr>
          <p:cNvSpPr/>
          <p:nvPr/>
        </p:nvSpPr>
        <p:spPr>
          <a:xfrm>
            <a:off x="3082887" y="298530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0" name="Star: 5 Points 9">
            <a:extLst>
              <a:ext uri="{FF2B5EF4-FFF2-40B4-BE49-F238E27FC236}">
                <a16:creationId xmlns:a16="http://schemas.microsoft.com/office/drawing/2014/main" id="{F6D4D592-1944-0F73-B358-4F6C1AAE0DCE}"/>
              </a:ext>
            </a:extLst>
          </p:cNvPr>
          <p:cNvSpPr/>
          <p:nvPr/>
        </p:nvSpPr>
        <p:spPr>
          <a:xfrm>
            <a:off x="1807463" y="343885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1" name="Star: 5 Points 10">
            <a:extLst>
              <a:ext uri="{FF2B5EF4-FFF2-40B4-BE49-F238E27FC236}">
                <a16:creationId xmlns:a16="http://schemas.microsoft.com/office/drawing/2014/main" id="{E2D91A2A-A9DF-FD30-4DCD-1EB3C6D5CF50}"/>
              </a:ext>
            </a:extLst>
          </p:cNvPr>
          <p:cNvSpPr/>
          <p:nvPr/>
        </p:nvSpPr>
        <p:spPr>
          <a:xfrm rot="-120000">
            <a:off x="1800801" y="3023163"/>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2" name="Star: 5 Points 11">
            <a:extLst>
              <a:ext uri="{FF2B5EF4-FFF2-40B4-BE49-F238E27FC236}">
                <a16:creationId xmlns:a16="http://schemas.microsoft.com/office/drawing/2014/main" id="{2ECC65C1-41A1-F82D-1E13-A0E7460FBB50}"/>
              </a:ext>
            </a:extLst>
          </p:cNvPr>
          <p:cNvSpPr/>
          <p:nvPr/>
        </p:nvSpPr>
        <p:spPr>
          <a:xfrm>
            <a:off x="1800873" y="253737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3" name="Star: 5 Points 12">
            <a:extLst>
              <a:ext uri="{FF2B5EF4-FFF2-40B4-BE49-F238E27FC236}">
                <a16:creationId xmlns:a16="http://schemas.microsoft.com/office/drawing/2014/main" id="{D2676EEF-539D-AE4E-BB31-B4689E2A06BE}"/>
              </a:ext>
            </a:extLst>
          </p:cNvPr>
          <p:cNvSpPr/>
          <p:nvPr/>
        </p:nvSpPr>
        <p:spPr>
          <a:xfrm>
            <a:off x="3121431" y="43878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4" name="Star: 5 Points 13">
            <a:extLst>
              <a:ext uri="{FF2B5EF4-FFF2-40B4-BE49-F238E27FC236}">
                <a16:creationId xmlns:a16="http://schemas.microsoft.com/office/drawing/2014/main" id="{71522BDD-97D0-FE43-645A-C3D0495766B5}"/>
              </a:ext>
            </a:extLst>
          </p:cNvPr>
          <p:cNvSpPr/>
          <p:nvPr/>
        </p:nvSpPr>
        <p:spPr>
          <a:xfrm>
            <a:off x="3122661" y="84734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5" name="Star: 5 Points 14">
            <a:extLst>
              <a:ext uri="{FF2B5EF4-FFF2-40B4-BE49-F238E27FC236}">
                <a16:creationId xmlns:a16="http://schemas.microsoft.com/office/drawing/2014/main" id="{2993988D-3616-AA12-4270-48505CDDB5B1}"/>
              </a:ext>
            </a:extLst>
          </p:cNvPr>
          <p:cNvSpPr/>
          <p:nvPr/>
        </p:nvSpPr>
        <p:spPr>
          <a:xfrm>
            <a:off x="3145830" y="1245490"/>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6" name="Star: 5 Points 15">
            <a:extLst>
              <a:ext uri="{FF2B5EF4-FFF2-40B4-BE49-F238E27FC236}">
                <a16:creationId xmlns:a16="http://schemas.microsoft.com/office/drawing/2014/main" id="{BB7EB19F-244F-4F88-C974-BFABCAFBCE0B}"/>
              </a:ext>
            </a:extLst>
          </p:cNvPr>
          <p:cNvSpPr/>
          <p:nvPr/>
        </p:nvSpPr>
        <p:spPr>
          <a:xfrm>
            <a:off x="3120609" y="7029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8" name="Star: 5 Points 17">
            <a:extLst>
              <a:ext uri="{FF2B5EF4-FFF2-40B4-BE49-F238E27FC236}">
                <a16:creationId xmlns:a16="http://schemas.microsoft.com/office/drawing/2014/main" id="{F0C67D47-B340-A18D-FF54-FE09E21B0797}"/>
              </a:ext>
            </a:extLst>
          </p:cNvPr>
          <p:cNvSpPr/>
          <p:nvPr/>
        </p:nvSpPr>
        <p:spPr>
          <a:xfrm>
            <a:off x="3817728" y="468914"/>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9" name="Star: 5 Points 18">
            <a:extLst>
              <a:ext uri="{FF2B5EF4-FFF2-40B4-BE49-F238E27FC236}">
                <a16:creationId xmlns:a16="http://schemas.microsoft.com/office/drawing/2014/main" id="{EDE0E6E2-2D92-1AB7-2F8E-E1B872871B0F}"/>
              </a:ext>
            </a:extLst>
          </p:cNvPr>
          <p:cNvSpPr/>
          <p:nvPr/>
        </p:nvSpPr>
        <p:spPr>
          <a:xfrm>
            <a:off x="3817728" y="124548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20" name="Star: 5 Points 19">
            <a:extLst>
              <a:ext uri="{FF2B5EF4-FFF2-40B4-BE49-F238E27FC236}">
                <a16:creationId xmlns:a16="http://schemas.microsoft.com/office/drawing/2014/main" id="{FAAF4FE7-E89C-F1E3-0F86-3B2D7B294F26}"/>
              </a:ext>
            </a:extLst>
          </p:cNvPr>
          <p:cNvSpPr/>
          <p:nvPr/>
        </p:nvSpPr>
        <p:spPr>
          <a:xfrm>
            <a:off x="3815676" y="10891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21" name="Star: 5 Points 20">
            <a:extLst>
              <a:ext uri="{FF2B5EF4-FFF2-40B4-BE49-F238E27FC236}">
                <a16:creationId xmlns:a16="http://schemas.microsoft.com/office/drawing/2014/main" id="{95B1D792-1614-8304-298F-04BA9D6C904B}"/>
              </a:ext>
            </a:extLst>
          </p:cNvPr>
          <p:cNvSpPr/>
          <p:nvPr/>
        </p:nvSpPr>
        <p:spPr>
          <a:xfrm>
            <a:off x="4705510" y="90118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22" name="Star: 5 Points 21">
            <a:extLst>
              <a:ext uri="{FF2B5EF4-FFF2-40B4-BE49-F238E27FC236}">
                <a16:creationId xmlns:a16="http://schemas.microsoft.com/office/drawing/2014/main" id="{50A011A7-09FF-D9FE-6902-20E03A2C17E0}"/>
              </a:ext>
            </a:extLst>
          </p:cNvPr>
          <p:cNvSpPr/>
          <p:nvPr/>
        </p:nvSpPr>
        <p:spPr>
          <a:xfrm>
            <a:off x="4708171" y="50846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23" name="Star: 5 Points 22">
            <a:extLst>
              <a:ext uri="{FF2B5EF4-FFF2-40B4-BE49-F238E27FC236}">
                <a16:creationId xmlns:a16="http://schemas.microsoft.com/office/drawing/2014/main" id="{44FF0F82-23DE-362D-8EC3-68172C8BC6DE}"/>
              </a:ext>
            </a:extLst>
          </p:cNvPr>
          <p:cNvSpPr/>
          <p:nvPr/>
        </p:nvSpPr>
        <p:spPr>
          <a:xfrm>
            <a:off x="4707869" y="91407"/>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24" name="Star: 5 Points 23">
            <a:extLst>
              <a:ext uri="{FF2B5EF4-FFF2-40B4-BE49-F238E27FC236}">
                <a16:creationId xmlns:a16="http://schemas.microsoft.com/office/drawing/2014/main" id="{11D929B5-073F-0B62-3BF8-4AF05D208C90}"/>
              </a:ext>
            </a:extLst>
          </p:cNvPr>
          <p:cNvSpPr/>
          <p:nvPr/>
        </p:nvSpPr>
        <p:spPr>
          <a:xfrm>
            <a:off x="5385132" y="1248723"/>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25" name="Star: 5 Points 24">
            <a:extLst>
              <a:ext uri="{FF2B5EF4-FFF2-40B4-BE49-F238E27FC236}">
                <a16:creationId xmlns:a16="http://schemas.microsoft.com/office/drawing/2014/main" id="{5AD30A1E-2A14-0F9A-E7A0-23F829C209DD}"/>
              </a:ext>
            </a:extLst>
          </p:cNvPr>
          <p:cNvSpPr/>
          <p:nvPr/>
        </p:nvSpPr>
        <p:spPr>
          <a:xfrm>
            <a:off x="5387793" y="50846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52" name="Star: 5 Points 51">
            <a:extLst>
              <a:ext uri="{FF2B5EF4-FFF2-40B4-BE49-F238E27FC236}">
                <a16:creationId xmlns:a16="http://schemas.microsoft.com/office/drawing/2014/main" id="{189D06F2-401A-981E-823D-80830776E3E6}"/>
              </a:ext>
            </a:extLst>
          </p:cNvPr>
          <p:cNvSpPr/>
          <p:nvPr/>
        </p:nvSpPr>
        <p:spPr>
          <a:xfrm>
            <a:off x="5387491" y="106853"/>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1" name="Star: 5 Points 60">
            <a:extLst>
              <a:ext uri="{FF2B5EF4-FFF2-40B4-BE49-F238E27FC236}">
                <a16:creationId xmlns:a16="http://schemas.microsoft.com/office/drawing/2014/main" id="{997C80A0-FEB3-30BA-F331-16D272803E47}"/>
              </a:ext>
            </a:extLst>
          </p:cNvPr>
          <p:cNvSpPr/>
          <p:nvPr/>
        </p:nvSpPr>
        <p:spPr>
          <a:xfrm>
            <a:off x="6581322" y="508295"/>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69" name="Star: 5 Points 68">
            <a:extLst>
              <a:ext uri="{FF2B5EF4-FFF2-40B4-BE49-F238E27FC236}">
                <a16:creationId xmlns:a16="http://schemas.microsoft.com/office/drawing/2014/main" id="{9AF0061B-84C0-657C-533B-DFD8FB1F659D}"/>
              </a:ext>
            </a:extLst>
          </p:cNvPr>
          <p:cNvSpPr/>
          <p:nvPr/>
        </p:nvSpPr>
        <p:spPr>
          <a:xfrm>
            <a:off x="6582553" y="90140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70" name="Star: 5 Points 69">
            <a:extLst>
              <a:ext uri="{FF2B5EF4-FFF2-40B4-BE49-F238E27FC236}">
                <a16:creationId xmlns:a16="http://schemas.microsoft.com/office/drawing/2014/main" id="{9DC73FD9-580F-E82B-1FD8-C07A83AF5D8B}"/>
              </a:ext>
            </a:extLst>
          </p:cNvPr>
          <p:cNvSpPr/>
          <p:nvPr/>
        </p:nvSpPr>
        <p:spPr>
          <a:xfrm>
            <a:off x="6582553" y="1260935"/>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73" name="Star: 5 Points 72">
            <a:extLst>
              <a:ext uri="{FF2B5EF4-FFF2-40B4-BE49-F238E27FC236}">
                <a16:creationId xmlns:a16="http://schemas.microsoft.com/office/drawing/2014/main" id="{2BC5B2E4-F624-55C4-4C68-4A043EA690F3}"/>
              </a:ext>
            </a:extLst>
          </p:cNvPr>
          <p:cNvSpPr/>
          <p:nvPr/>
        </p:nvSpPr>
        <p:spPr>
          <a:xfrm>
            <a:off x="6580501" y="108911"/>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79" name="Star: 5 Points 78">
            <a:extLst>
              <a:ext uri="{FF2B5EF4-FFF2-40B4-BE49-F238E27FC236}">
                <a16:creationId xmlns:a16="http://schemas.microsoft.com/office/drawing/2014/main" id="{F5DA9634-19B1-1607-B1F3-051F7E4B49E9}"/>
              </a:ext>
            </a:extLst>
          </p:cNvPr>
          <p:cNvSpPr/>
          <p:nvPr/>
        </p:nvSpPr>
        <p:spPr>
          <a:xfrm>
            <a:off x="5978930" y="49284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80" name="Star: 5 Points 79">
            <a:extLst>
              <a:ext uri="{FF2B5EF4-FFF2-40B4-BE49-F238E27FC236}">
                <a16:creationId xmlns:a16="http://schemas.microsoft.com/office/drawing/2014/main" id="{6B411340-7128-3F33-EE29-5CCB354C09CC}"/>
              </a:ext>
            </a:extLst>
          </p:cNvPr>
          <p:cNvSpPr/>
          <p:nvPr/>
        </p:nvSpPr>
        <p:spPr>
          <a:xfrm>
            <a:off x="5980161" y="885955"/>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81" name="Star: 5 Points 80">
            <a:extLst>
              <a:ext uri="{FF2B5EF4-FFF2-40B4-BE49-F238E27FC236}">
                <a16:creationId xmlns:a16="http://schemas.microsoft.com/office/drawing/2014/main" id="{D08EB2E8-D4CF-11B9-8458-DFC28B95CBDD}"/>
              </a:ext>
            </a:extLst>
          </p:cNvPr>
          <p:cNvSpPr/>
          <p:nvPr/>
        </p:nvSpPr>
        <p:spPr>
          <a:xfrm>
            <a:off x="5980161" y="1245489"/>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82" name="Star: 5 Points 81">
            <a:extLst>
              <a:ext uri="{FF2B5EF4-FFF2-40B4-BE49-F238E27FC236}">
                <a16:creationId xmlns:a16="http://schemas.microsoft.com/office/drawing/2014/main" id="{E9D2E656-E91E-77DF-0511-17D5B7621BB9}"/>
              </a:ext>
            </a:extLst>
          </p:cNvPr>
          <p:cNvSpPr/>
          <p:nvPr/>
        </p:nvSpPr>
        <p:spPr>
          <a:xfrm>
            <a:off x="5978109" y="93465"/>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83" name="TextBox 82">
            <a:extLst>
              <a:ext uri="{FF2B5EF4-FFF2-40B4-BE49-F238E27FC236}">
                <a16:creationId xmlns:a16="http://schemas.microsoft.com/office/drawing/2014/main" id="{CFBB572F-F618-A3DF-3DD6-DC1E4E65F198}"/>
              </a:ext>
            </a:extLst>
          </p:cNvPr>
          <p:cNvSpPr txBox="1"/>
          <p:nvPr/>
        </p:nvSpPr>
        <p:spPr>
          <a:xfrm>
            <a:off x="1274291" y="4595168"/>
            <a:ext cx="60331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yriad Web Pro"/>
              </a:rPr>
              <a:t>9          8         7          6           5                   4           3          2          1</a:t>
            </a:r>
            <a:endParaRPr lang="en-US"/>
          </a:p>
        </p:txBody>
      </p:sp>
      <p:sp>
        <p:nvSpPr>
          <p:cNvPr id="84" name="Star: 5 Points 83">
            <a:extLst>
              <a:ext uri="{FF2B5EF4-FFF2-40B4-BE49-F238E27FC236}">
                <a16:creationId xmlns:a16="http://schemas.microsoft.com/office/drawing/2014/main" id="{9BE730A5-56FC-9914-5DFE-CEADF7293711}"/>
              </a:ext>
            </a:extLst>
          </p:cNvPr>
          <p:cNvSpPr/>
          <p:nvPr/>
        </p:nvSpPr>
        <p:spPr>
          <a:xfrm>
            <a:off x="2479362" y="3863622"/>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85" name="Star: 5 Points 84">
            <a:extLst>
              <a:ext uri="{FF2B5EF4-FFF2-40B4-BE49-F238E27FC236}">
                <a16:creationId xmlns:a16="http://schemas.microsoft.com/office/drawing/2014/main" id="{59D94D9B-FCDA-D3A7-D72C-40AACF1079BC}"/>
              </a:ext>
            </a:extLst>
          </p:cNvPr>
          <p:cNvSpPr/>
          <p:nvPr/>
        </p:nvSpPr>
        <p:spPr>
          <a:xfrm>
            <a:off x="2480423" y="3471096"/>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86" name="Star: 5 Points 85">
            <a:extLst>
              <a:ext uri="{FF2B5EF4-FFF2-40B4-BE49-F238E27FC236}">
                <a16:creationId xmlns:a16="http://schemas.microsoft.com/office/drawing/2014/main" id="{24B6A001-4D72-902F-114F-C5DF2EF4562F}"/>
              </a:ext>
            </a:extLst>
          </p:cNvPr>
          <p:cNvSpPr/>
          <p:nvPr/>
        </p:nvSpPr>
        <p:spPr>
          <a:xfrm>
            <a:off x="2480495" y="2985308"/>
            <a:ext cx="324546" cy="26440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87" name="Rectangle 86">
            <a:extLst>
              <a:ext uri="{FF2B5EF4-FFF2-40B4-BE49-F238E27FC236}">
                <a16:creationId xmlns:a16="http://schemas.microsoft.com/office/drawing/2014/main" id="{72746FC6-DC37-4418-B3FB-FDC5F5C4D4DE}"/>
              </a:ext>
            </a:extLst>
          </p:cNvPr>
          <p:cNvSpPr/>
          <p:nvPr/>
        </p:nvSpPr>
        <p:spPr>
          <a:xfrm>
            <a:off x="7305933" y="0"/>
            <a:ext cx="432486" cy="464922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3B700B4F-CABF-9A30-AD03-65855825D90E}"/>
              </a:ext>
            </a:extLst>
          </p:cNvPr>
          <p:cNvSpPr txBox="1"/>
          <p:nvPr/>
        </p:nvSpPr>
        <p:spPr>
          <a:xfrm>
            <a:off x="7908324" y="2046588"/>
            <a:ext cx="11213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NEIGHBORING PROPERTY</a:t>
            </a:r>
            <a:endParaRPr lang="en-US"/>
          </a:p>
        </p:txBody>
      </p:sp>
      <p:sp>
        <p:nvSpPr>
          <p:cNvPr id="89" name="Rectangle 88">
            <a:extLst>
              <a:ext uri="{FF2B5EF4-FFF2-40B4-BE49-F238E27FC236}">
                <a16:creationId xmlns:a16="http://schemas.microsoft.com/office/drawing/2014/main" id="{93847EAC-357A-ED4C-DD8A-BB7BD0B28645}"/>
              </a:ext>
            </a:extLst>
          </p:cNvPr>
          <p:cNvSpPr/>
          <p:nvPr/>
        </p:nvSpPr>
        <p:spPr>
          <a:xfrm>
            <a:off x="54061" y="1621823"/>
            <a:ext cx="949925" cy="56377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46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DB39624-FB86-5105-B800-2976DAE13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4" b="-1"/>
          <a:stretch/>
        </p:blipFill>
        <p:spPr bwMode="auto">
          <a:xfrm>
            <a:off x="15" y="8"/>
            <a:ext cx="6856293" cy="5147606"/>
          </a:xfrm>
          <a:custGeom>
            <a:avLst/>
            <a:gdLst/>
            <a:ahLst/>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03843F9-DD94-E9C4-80E4-D22C6BAD8F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610" r="1" b="103"/>
          <a:stretch/>
        </p:blipFill>
        <p:spPr bwMode="auto">
          <a:xfrm>
            <a:off x="4342765" y="8"/>
            <a:ext cx="4801235" cy="5139738"/>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F6A5B5-FE4A-C0BF-63BD-51104EB966C3}"/>
              </a:ext>
            </a:extLst>
          </p:cNvPr>
          <p:cNvSpPr txBox="1"/>
          <p:nvPr/>
        </p:nvSpPr>
        <p:spPr>
          <a:xfrm>
            <a:off x="249009" y="374196"/>
            <a:ext cx="4999265" cy="523220"/>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5DAA"/>
                </a:solidFill>
                <a:latin typeface="Calibri"/>
                <a:cs typeface="Calibri"/>
              </a:rPr>
              <a:t>Sampling along the River</a:t>
            </a:r>
          </a:p>
        </p:txBody>
      </p:sp>
    </p:spTree>
    <p:extLst>
      <p:ext uri="{BB962C8B-B14F-4D97-AF65-F5344CB8AC3E}">
        <p14:creationId xmlns:p14="http://schemas.microsoft.com/office/powerpoint/2010/main" val="342713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a:extLst>
              <a:ext uri="{FF2B5EF4-FFF2-40B4-BE49-F238E27FC236}">
                <a16:creationId xmlns:a16="http://schemas.microsoft.com/office/drawing/2014/main" id="{6A4958E0-0A83-9DF4-B4ED-188C355888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
          <a:stretch/>
        </p:blipFill>
        <p:spPr bwMode="auto">
          <a:xfrm>
            <a:off x="278946" y="598867"/>
            <a:ext cx="3207717" cy="4307712"/>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35B84F3B-265C-947C-7F0C-612640D11B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8" r="1798" b="-2"/>
          <a:stretch/>
        </p:blipFill>
        <p:spPr bwMode="auto">
          <a:xfrm>
            <a:off x="3654197" y="598867"/>
            <a:ext cx="5323307" cy="43077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5CA3E1-58C9-4E16-1A7C-D7616ADD6395}"/>
              </a:ext>
            </a:extLst>
          </p:cNvPr>
          <p:cNvSpPr txBox="1"/>
          <p:nvPr/>
        </p:nvSpPr>
        <p:spPr>
          <a:xfrm>
            <a:off x="278946" y="75647"/>
            <a:ext cx="67505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accent1"/>
                </a:solidFill>
                <a:latin typeface="Calibri"/>
                <a:cs typeface="Calibri"/>
              </a:rPr>
              <a:t>Sampling public land</a:t>
            </a:r>
          </a:p>
        </p:txBody>
      </p:sp>
    </p:spTree>
    <p:extLst>
      <p:ext uri="{BB962C8B-B14F-4D97-AF65-F5344CB8AC3E}">
        <p14:creationId xmlns:p14="http://schemas.microsoft.com/office/powerpoint/2010/main" val="2334417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uitar leaning against a fence&#10;&#10;Description automatically generated with low confidence">
            <a:extLst>
              <a:ext uri="{FF2B5EF4-FFF2-40B4-BE49-F238E27FC236}">
                <a16:creationId xmlns:a16="http://schemas.microsoft.com/office/drawing/2014/main" id="{A23D31FA-B559-132E-1BDC-F31EB8E8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722" y="103693"/>
            <a:ext cx="3798126" cy="4936114"/>
          </a:xfrm>
          <a:prstGeom prst="rect">
            <a:avLst/>
          </a:prstGeom>
        </p:spPr>
      </p:pic>
      <p:sp>
        <p:nvSpPr>
          <p:cNvPr id="4" name="Title 2">
            <a:extLst>
              <a:ext uri="{FF2B5EF4-FFF2-40B4-BE49-F238E27FC236}">
                <a16:creationId xmlns:a16="http://schemas.microsoft.com/office/drawing/2014/main" id="{799021A7-2214-517B-BF7C-187942315322}"/>
              </a:ext>
            </a:extLst>
          </p:cNvPr>
          <p:cNvSpPr txBox="1">
            <a:spLocks/>
          </p:cNvSpPr>
          <p:nvPr/>
        </p:nvSpPr>
        <p:spPr>
          <a:xfrm>
            <a:off x="167739" y="433531"/>
            <a:ext cx="4404261" cy="647123"/>
          </a:xfrm>
          <a:prstGeom prst="rect">
            <a:avLst/>
          </a:prstGeom>
          <a:solidFill>
            <a:schemeClr val="bg2"/>
          </a:solidFill>
        </p:spPr>
        <p:txBody>
          <a:bodyPr lIns="91440" tIns="45720" rIns="91440" bIns="45720" anchor="t"/>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r>
              <a:rPr lang="en-US" sz="2800" b="1">
                <a:solidFill>
                  <a:schemeClr val="accent1"/>
                </a:solidFill>
                <a:latin typeface="Calibri"/>
                <a:cs typeface="Calibri"/>
              </a:rPr>
              <a:t> Retention pond</a:t>
            </a:r>
            <a:endParaRPr lang="en-US" sz="2800" b="1">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965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1" y="2466109"/>
            <a:ext cx="8294913" cy="1755752"/>
          </a:xfrm>
        </p:spPr>
        <p:txBody>
          <a:bodyPr/>
          <a:lstStyle/>
          <a:p>
            <a:r>
              <a:rPr lang="en-US" sz="2800" dirty="0">
                <a:solidFill>
                  <a:srgbClr val="000000"/>
                </a:solidFill>
              </a:rPr>
              <a:t>Melioidosis (Burkholderia pseudomallei) Cluster Investigation— Mississippi Gulf Coast, 2022 &amp; 2023 </a:t>
            </a:r>
            <a:r>
              <a:rPr lang="en-US" sz="2800" dirty="0"/>
              <a:t>	</a:t>
            </a:r>
          </a:p>
        </p:txBody>
      </p:sp>
      <p:sp>
        <p:nvSpPr>
          <p:cNvPr id="4" name="Slide Number Placeholder 3">
            <a:extLst>
              <a:ext uri="{FF2B5EF4-FFF2-40B4-BE49-F238E27FC236}">
                <a16:creationId xmlns:a16="http://schemas.microsoft.com/office/drawing/2014/main" id="{AD2DEF0A-4DBF-4460-B270-FD22D96BBCF4}"/>
              </a:ext>
            </a:extLst>
          </p:cNvPr>
          <p:cNvSpPr txBox="1">
            <a:spLocks/>
          </p:cNvSpPr>
          <p:nvPr/>
        </p:nvSpPr>
        <p:spPr>
          <a:xfrm>
            <a:off x="6457950" y="4767263"/>
            <a:ext cx="2057400" cy="274637"/>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a:lstStyle>
          <a:p>
            <a:pPr algn="r"/>
            <a:r>
              <a:rPr lang="en-US" dirty="0"/>
              <a:t>	</a:t>
            </a:r>
            <a:fld id="{4C0837AD-03AD-4F6E-A8C8-EE1D35FEDF5B}" type="slidenum">
              <a:rPr lang="en-US" sz="1200" smtClean="0">
                <a:solidFill>
                  <a:schemeClr val="bg2"/>
                </a:solidFill>
              </a:rPr>
              <a:pPr algn="r"/>
              <a:t>3</a:t>
            </a:fld>
            <a:endParaRPr lang="en-US" sz="1200" dirty="0">
              <a:solidFill>
                <a:schemeClr val="bg2"/>
              </a:solidFill>
            </a:endParaRPr>
          </a:p>
        </p:txBody>
      </p:sp>
      <p:sp>
        <p:nvSpPr>
          <p:cNvPr id="2" name="Text Placeholder 1">
            <a:extLst>
              <a:ext uri="{FF2B5EF4-FFF2-40B4-BE49-F238E27FC236}">
                <a16:creationId xmlns:a16="http://schemas.microsoft.com/office/drawing/2014/main" id="{75EEB29B-BB83-DECA-ACFE-2721E6C8C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359965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26BA08-64C6-90EF-E37E-41A4995F0377}"/>
              </a:ext>
            </a:extLst>
          </p:cNvPr>
          <p:cNvPicPr>
            <a:picLocks noChangeAspect="1"/>
          </p:cNvPicPr>
          <p:nvPr/>
        </p:nvPicPr>
        <p:blipFill>
          <a:blip r:embed="rId3"/>
          <a:stretch>
            <a:fillRect/>
          </a:stretch>
        </p:blipFill>
        <p:spPr>
          <a:xfrm>
            <a:off x="2119619" y="233655"/>
            <a:ext cx="4904762" cy="4676190"/>
          </a:xfrm>
          <a:prstGeom prst="rect">
            <a:avLst/>
          </a:prstGeom>
        </p:spPr>
      </p:pic>
    </p:spTree>
    <p:extLst>
      <p:ext uri="{BB962C8B-B14F-4D97-AF65-F5344CB8AC3E}">
        <p14:creationId xmlns:p14="http://schemas.microsoft.com/office/powerpoint/2010/main" val="24501101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125453"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49D750CC-B232-08EA-640E-AEEA0EBAFB18}"/>
              </a:ext>
            </a:extLst>
          </p:cNvPr>
          <p:cNvSpPr>
            <a:spLocks noGrp="1"/>
          </p:cNvSpPr>
          <p:nvPr>
            <p:ph type="title"/>
          </p:nvPr>
        </p:nvSpPr>
        <p:spPr>
          <a:xfrm>
            <a:off x="515126" y="865180"/>
            <a:ext cx="2400300" cy="3345872"/>
          </a:xfrm>
        </p:spPr>
        <p:txBody>
          <a:bodyPr>
            <a:normAutofit/>
          </a:bodyPr>
          <a:lstStyle/>
          <a:p>
            <a:r>
              <a:rPr lang="en-US">
                <a:solidFill>
                  <a:srgbClr val="FFFFFF"/>
                </a:solidFill>
                <a:cs typeface="Calibri Light"/>
              </a:rPr>
              <a:t>Next Steps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2" y="1841610"/>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3" name="Content Placeholder 2">
            <a:extLst>
              <a:ext uri="{FF2B5EF4-FFF2-40B4-BE49-F238E27FC236}">
                <a16:creationId xmlns:a16="http://schemas.microsoft.com/office/drawing/2014/main" id="{E617C5AB-1779-9878-AF8B-BA20B7D70222}"/>
              </a:ext>
            </a:extLst>
          </p:cNvPr>
          <p:cNvSpPr>
            <a:spLocks noGrp="1"/>
          </p:cNvSpPr>
          <p:nvPr>
            <p:ph idx="1"/>
          </p:nvPr>
        </p:nvSpPr>
        <p:spPr>
          <a:xfrm>
            <a:off x="3335482" y="443509"/>
            <a:ext cx="5179868" cy="4189214"/>
          </a:xfrm>
        </p:spPr>
        <p:txBody>
          <a:bodyPr anchor="ctr">
            <a:normAutofit/>
          </a:bodyPr>
          <a:lstStyle/>
          <a:p>
            <a:r>
              <a:rPr lang="en-US" dirty="0">
                <a:cs typeface="Calibri"/>
              </a:rPr>
              <a:t>Targeted studies looking at wide variety of research questions (metagenomics, concentration, etc.)</a:t>
            </a:r>
          </a:p>
          <a:p>
            <a:r>
              <a:rPr lang="en-US" dirty="0">
                <a:cs typeface="Calibri"/>
              </a:rPr>
              <a:t>Implementing large scale surveillance (environmental, animal, serological, etc.)</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35310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1" y="2466109"/>
            <a:ext cx="8294913" cy="1755752"/>
          </a:xfrm>
        </p:spPr>
        <p:txBody>
          <a:bodyPr/>
          <a:lstStyle/>
          <a:p>
            <a:r>
              <a:rPr lang="en-US" sz="2800" dirty="0">
                <a:solidFill>
                  <a:srgbClr val="000000"/>
                </a:solidFill>
              </a:rPr>
              <a:t>Severe inhalation anthrax-like illness from </a:t>
            </a:r>
            <a:r>
              <a:rPr lang="en-US" sz="2800" i="1" dirty="0">
                <a:solidFill>
                  <a:srgbClr val="000000"/>
                </a:solidFill>
              </a:rPr>
              <a:t>B. </a:t>
            </a:r>
            <a:r>
              <a:rPr lang="en-US" sz="2800" i="1" dirty="0" err="1">
                <a:solidFill>
                  <a:srgbClr val="000000"/>
                </a:solidFill>
              </a:rPr>
              <a:t>tropicus</a:t>
            </a:r>
            <a:r>
              <a:rPr lang="en-US" sz="2800" i="1" dirty="0">
                <a:solidFill>
                  <a:srgbClr val="000000"/>
                </a:solidFill>
              </a:rPr>
              <a:t> </a:t>
            </a:r>
            <a:r>
              <a:rPr lang="en-US" sz="2800" dirty="0">
                <a:solidFill>
                  <a:srgbClr val="000000"/>
                </a:solidFill>
              </a:rPr>
              <a:t>containing the pXO1 plasmid in a welder — Mississippi and Louisiana, 2020</a:t>
            </a:r>
            <a:br>
              <a:rPr lang="en-US" sz="2800" dirty="0">
                <a:solidFill>
                  <a:srgbClr val="000000"/>
                </a:solidFill>
              </a:rPr>
            </a:br>
            <a:r>
              <a:rPr lang="en-US" sz="2800" dirty="0"/>
              <a:t>	</a:t>
            </a:r>
          </a:p>
        </p:txBody>
      </p:sp>
      <p:sp>
        <p:nvSpPr>
          <p:cNvPr id="4" name="Slide Number Placeholder 3">
            <a:extLst>
              <a:ext uri="{FF2B5EF4-FFF2-40B4-BE49-F238E27FC236}">
                <a16:creationId xmlns:a16="http://schemas.microsoft.com/office/drawing/2014/main" id="{AD2DEF0A-4DBF-4460-B270-FD22D96BBCF4}"/>
              </a:ext>
            </a:extLst>
          </p:cNvPr>
          <p:cNvSpPr txBox="1">
            <a:spLocks/>
          </p:cNvSpPr>
          <p:nvPr/>
        </p:nvSpPr>
        <p:spPr>
          <a:xfrm>
            <a:off x="6457950" y="4767263"/>
            <a:ext cx="2057400" cy="274637"/>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a:lstStyle>
          <a:p>
            <a:pPr algn="r"/>
            <a:r>
              <a:rPr lang="en-US" dirty="0"/>
              <a:t>	</a:t>
            </a:r>
            <a:fld id="{4C0837AD-03AD-4F6E-A8C8-EE1D35FEDF5B}" type="slidenum">
              <a:rPr lang="en-US" sz="1200" smtClean="0">
                <a:solidFill>
                  <a:schemeClr val="bg2"/>
                </a:solidFill>
              </a:rPr>
              <a:pPr algn="r"/>
              <a:t>32</a:t>
            </a:fld>
            <a:endParaRPr lang="en-US" sz="1200" dirty="0">
              <a:solidFill>
                <a:schemeClr val="bg2"/>
              </a:solidFill>
            </a:endParaRPr>
          </a:p>
        </p:txBody>
      </p:sp>
      <p:sp>
        <p:nvSpPr>
          <p:cNvPr id="2" name="Text Placeholder 1">
            <a:extLst>
              <a:ext uri="{FF2B5EF4-FFF2-40B4-BE49-F238E27FC236}">
                <a16:creationId xmlns:a16="http://schemas.microsoft.com/office/drawing/2014/main" id="{75EEB29B-BB83-DECA-ACFE-2721E6C8C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355721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B060310B-392E-427E-BC89-824BBC355F1E}"/>
              </a:ext>
            </a:extLst>
          </p:cNvPr>
          <p:cNvGraphicFramePr>
            <a:graphicFrameLocks noGrp="1"/>
          </p:cNvGraphicFramePr>
          <p:nvPr>
            <p:extLst>
              <p:ext uri="{D42A27DB-BD31-4B8C-83A1-F6EECF244321}">
                <p14:modId xmlns:p14="http://schemas.microsoft.com/office/powerpoint/2010/main" val="472372052"/>
              </p:ext>
            </p:extLst>
          </p:nvPr>
        </p:nvGraphicFramePr>
        <p:xfrm>
          <a:off x="1828800" y="1588294"/>
          <a:ext cx="5486400" cy="1386137"/>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3871780315"/>
                    </a:ext>
                  </a:extLst>
                </a:gridCol>
                <a:gridCol w="1828800">
                  <a:extLst>
                    <a:ext uri="{9D8B030D-6E8A-4147-A177-3AD203B41FA5}">
                      <a16:colId xmlns:a16="http://schemas.microsoft.com/office/drawing/2014/main" val="208281457"/>
                    </a:ext>
                  </a:extLst>
                </a:gridCol>
                <a:gridCol w="1828800">
                  <a:extLst>
                    <a:ext uri="{9D8B030D-6E8A-4147-A177-3AD203B41FA5}">
                      <a16:colId xmlns:a16="http://schemas.microsoft.com/office/drawing/2014/main" val="4186287468"/>
                    </a:ext>
                  </a:extLst>
                </a:gridCol>
              </a:tblGrid>
              <a:tr h="0">
                <a:tc gridSpan="3">
                  <a:txBody>
                    <a:bodyPr/>
                    <a:lstStyle/>
                    <a:p>
                      <a:pPr algn="ctr"/>
                      <a:r>
                        <a:rPr lang="en-US" i="1" dirty="0">
                          <a:solidFill>
                            <a:schemeClr val="bg1">
                              <a:lumMod val="20000"/>
                              <a:lumOff val="80000"/>
                            </a:schemeClr>
                          </a:solidFill>
                          <a:latin typeface="Avenir Next LT W04 Demi" panose="020B0703020202020204" pitchFamily="34" charset="0"/>
                        </a:rPr>
                        <a:t>B. anthracis </a:t>
                      </a:r>
                      <a:r>
                        <a:rPr lang="en-US" dirty="0">
                          <a:solidFill>
                            <a:schemeClr val="bg1">
                              <a:lumMod val="20000"/>
                              <a:lumOff val="80000"/>
                            </a:schemeClr>
                          </a:solidFill>
                          <a:latin typeface="Avenir Next LT W04 Demi" panose="020B0703020202020204" pitchFamily="34" charset="0"/>
                        </a:rPr>
                        <a:t>PCR targets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hMerge="1">
                  <a:txBody>
                    <a:bodyPr/>
                    <a:lstStyle/>
                    <a:p>
                      <a:pPr algn="ctr"/>
                      <a:endParaRPr lang="en-US" dirty="0">
                        <a:solidFill>
                          <a:schemeClr val="bg1">
                            <a:lumMod val="20000"/>
                            <a:lumOff val="80000"/>
                          </a:schemeClr>
                        </a:solidFill>
                        <a:latin typeface="Avenir Next LT W04 Demi" panose="020B0703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38677"/>
                    </a:solidFill>
                  </a:tcPr>
                </a:tc>
                <a:tc hMerge="1">
                  <a:txBody>
                    <a:bodyPr/>
                    <a:lstStyle/>
                    <a:p>
                      <a:pPr algn="ctr"/>
                      <a:endParaRPr lang="en-US" dirty="0">
                        <a:solidFill>
                          <a:schemeClr val="bg1">
                            <a:lumMod val="20000"/>
                            <a:lumOff val="80000"/>
                          </a:schemeClr>
                        </a:solidFill>
                        <a:latin typeface="Avenir Next LT W04 Demi" panose="020B0703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38677"/>
                    </a:solidFill>
                  </a:tcPr>
                </a:tc>
                <a:extLst>
                  <a:ext uri="{0D108BD9-81ED-4DB2-BD59-A6C34878D82A}">
                    <a16:rowId xmlns:a16="http://schemas.microsoft.com/office/drawing/2014/main" val="947716150"/>
                  </a:ext>
                </a:extLst>
              </a:tr>
              <a:tr h="0">
                <a:tc>
                  <a:txBody>
                    <a:bodyPr/>
                    <a:lstStyle/>
                    <a:p>
                      <a:pPr algn="ctr"/>
                      <a:r>
                        <a:rPr lang="en-US" dirty="0">
                          <a:solidFill>
                            <a:schemeClr val="bg1">
                              <a:lumMod val="20000"/>
                              <a:lumOff val="80000"/>
                            </a:schemeClr>
                          </a:solidFill>
                        </a:rPr>
                        <a:t>BA1</a:t>
                      </a:r>
                      <a:endParaRPr lang="en-US" dirty="0">
                        <a:solidFill>
                          <a:schemeClr val="bg1">
                            <a:lumMod val="20000"/>
                            <a:lumOff val="80000"/>
                          </a:schemeClr>
                        </a:solidFill>
                        <a:latin typeface="Avenir Next LT W04 Demi" panose="020B0703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a:r>
                        <a:rPr lang="en-US" dirty="0">
                          <a:solidFill>
                            <a:schemeClr val="bg1">
                              <a:lumMod val="20000"/>
                              <a:lumOff val="80000"/>
                            </a:schemeClr>
                          </a:solidFill>
                        </a:rPr>
                        <a:t>BA2</a:t>
                      </a:r>
                      <a:endParaRPr lang="en-US" dirty="0">
                        <a:solidFill>
                          <a:schemeClr val="bg1">
                            <a:lumMod val="20000"/>
                            <a:lumOff val="80000"/>
                          </a:schemeClr>
                        </a:solidFill>
                        <a:latin typeface="Avenir Next LT W04 Demi" panose="020B0703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ctr"/>
                      <a:r>
                        <a:rPr lang="en-US" dirty="0">
                          <a:solidFill>
                            <a:schemeClr val="bg1">
                              <a:lumMod val="20000"/>
                              <a:lumOff val="80000"/>
                            </a:schemeClr>
                          </a:solidFill>
                        </a:rPr>
                        <a:t>BA3</a:t>
                      </a:r>
                      <a:endParaRPr lang="en-US" dirty="0">
                        <a:solidFill>
                          <a:schemeClr val="bg1">
                            <a:lumMod val="20000"/>
                            <a:lumOff val="80000"/>
                          </a:schemeClr>
                        </a:solidFill>
                        <a:latin typeface="Avenir Next LT W04 Demi" panose="020B0703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721707083"/>
                  </a:ext>
                </a:extLst>
              </a:tr>
              <a:tr h="791777">
                <a:tc>
                  <a:txBody>
                    <a:bodyPr/>
                    <a:lstStyle/>
                    <a:p>
                      <a:pPr algn="ctr"/>
                      <a:endParaRPr lang="en-US">
                        <a:latin typeface="Avenir Next LT W04 Demi" panose="020B0703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US" dirty="0">
                        <a:latin typeface="Avenir Next LT W04 Demi" panose="020B0703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US" dirty="0">
                        <a:latin typeface="Avenir Next LT W04 Demi" panose="020B0703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623149"/>
                  </a:ext>
                </a:extLst>
              </a:tr>
            </a:tbl>
          </a:graphicData>
        </a:graphic>
      </p:graphicFrame>
      <p:sp>
        <p:nvSpPr>
          <p:cNvPr id="9" name="Multiplication Sign 8">
            <a:extLst>
              <a:ext uri="{FF2B5EF4-FFF2-40B4-BE49-F238E27FC236}">
                <a16:creationId xmlns:a16="http://schemas.microsoft.com/office/drawing/2014/main" id="{BA240EFA-71E0-4475-B525-F3978C2600A9}"/>
              </a:ext>
            </a:extLst>
          </p:cNvPr>
          <p:cNvSpPr/>
          <p:nvPr/>
        </p:nvSpPr>
        <p:spPr>
          <a:xfrm>
            <a:off x="2410237" y="2367071"/>
            <a:ext cx="685800" cy="685800"/>
          </a:xfrm>
          <a:prstGeom prst="mathMultiply">
            <a:avLst>
              <a:gd name="adj1" fmla="val 9607"/>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FFF239EB-E6D6-47AF-B366-99738511E793}"/>
              </a:ext>
            </a:extLst>
          </p:cNvPr>
          <p:cNvSpPr/>
          <p:nvPr/>
        </p:nvSpPr>
        <p:spPr>
          <a:xfrm>
            <a:off x="6047963" y="2367071"/>
            <a:ext cx="685800" cy="685800"/>
          </a:xfrm>
          <a:prstGeom prst="mathMultiply">
            <a:avLst>
              <a:gd name="adj1" fmla="val 9607"/>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2D11F12-49A0-433F-972F-CD4CF5710416}"/>
              </a:ext>
            </a:extLst>
          </p:cNvPr>
          <p:cNvSpPr/>
          <p:nvPr/>
        </p:nvSpPr>
        <p:spPr>
          <a:xfrm>
            <a:off x="4302067" y="2367071"/>
            <a:ext cx="502920" cy="502920"/>
          </a:xfrm>
          <a:prstGeom prst="ellipse">
            <a:avLst/>
          </a:prstGeom>
          <a:solidFill>
            <a:srgbClr val="00FF99"/>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35F49DD-F085-4945-BFB7-E194E801A540}"/>
              </a:ext>
            </a:extLst>
          </p:cNvPr>
          <p:cNvSpPr txBox="1"/>
          <p:nvPr/>
        </p:nvSpPr>
        <p:spPr>
          <a:xfrm>
            <a:off x="1089329" y="4018231"/>
            <a:ext cx="2242268" cy="461665"/>
          </a:xfrm>
          <a:prstGeom prst="rect">
            <a:avLst/>
          </a:prstGeom>
          <a:noFill/>
        </p:spPr>
        <p:txBody>
          <a:bodyPr wrap="square" rtlCol="0">
            <a:spAutoFit/>
          </a:bodyPr>
          <a:lstStyle/>
          <a:p>
            <a:r>
              <a:rPr lang="en-US" sz="2400" dirty="0">
                <a:solidFill>
                  <a:schemeClr val="accent1"/>
                </a:solidFill>
                <a:latin typeface="Avenir Next LT W04 Demi" panose="020B0703020202020204" pitchFamily="34" charset="0"/>
              </a:rPr>
              <a:t>pXO1 plasmid</a:t>
            </a:r>
          </a:p>
        </p:txBody>
      </p:sp>
      <p:sp>
        <p:nvSpPr>
          <p:cNvPr id="23" name="TextBox 22">
            <a:extLst>
              <a:ext uri="{FF2B5EF4-FFF2-40B4-BE49-F238E27FC236}">
                <a16:creationId xmlns:a16="http://schemas.microsoft.com/office/drawing/2014/main" id="{ECE95269-0FBD-4700-8BE7-7478EA673EC3}"/>
              </a:ext>
            </a:extLst>
          </p:cNvPr>
          <p:cNvSpPr txBox="1"/>
          <p:nvPr/>
        </p:nvSpPr>
        <p:spPr>
          <a:xfrm>
            <a:off x="5377071" y="4018231"/>
            <a:ext cx="3734132" cy="461665"/>
          </a:xfrm>
          <a:prstGeom prst="rect">
            <a:avLst/>
          </a:prstGeom>
          <a:noFill/>
        </p:spPr>
        <p:txBody>
          <a:bodyPr wrap="square" rtlCol="0">
            <a:spAutoFit/>
          </a:bodyPr>
          <a:lstStyle/>
          <a:p>
            <a:r>
              <a:rPr lang="en-US" sz="2400" dirty="0">
                <a:solidFill>
                  <a:schemeClr val="accent1"/>
                </a:solidFill>
                <a:latin typeface="Avenir Next LT W04 Demi" panose="020B0703020202020204" pitchFamily="34" charset="0"/>
              </a:rPr>
              <a:t>anthrax toxin genes</a:t>
            </a:r>
          </a:p>
        </p:txBody>
      </p:sp>
      <p:cxnSp>
        <p:nvCxnSpPr>
          <p:cNvPr id="12" name="Straight Connector 11">
            <a:extLst>
              <a:ext uri="{FF2B5EF4-FFF2-40B4-BE49-F238E27FC236}">
                <a16:creationId xmlns:a16="http://schemas.microsoft.com/office/drawing/2014/main" id="{C210445B-3E4B-4EE0-ADFD-CD04A8B5DE8B}"/>
              </a:ext>
            </a:extLst>
          </p:cNvPr>
          <p:cNvCxnSpPr>
            <a:cxnSpLocks/>
            <a:stCxn id="10" idx="3"/>
            <a:endCxn id="22" idx="0"/>
          </p:cNvCxnSpPr>
          <p:nvPr/>
        </p:nvCxnSpPr>
        <p:spPr>
          <a:xfrm flipH="1">
            <a:off x="2210463" y="2796340"/>
            <a:ext cx="2165255" cy="1221891"/>
          </a:xfrm>
          <a:prstGeom prst="line">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FBD82B-532D-4C49-9B91-2BC6FA0A1CA4}"/>
              </a:ext>
            </a:extLst>
          </p:cNvPr>
          <p:cNvCxnSpPr>
            <a:cxnSpLocks/>
            <a:stCxn id="23" idx="1"/>
            <a:endCxn id="22" idx="3"/>
          </p:cNvCxnSpPr>
          <p:nvPr/>
        </p:nvCxnSpPr>
        <p:spPr>
          <a:xfrm flipH="1">
            <a:off x="3331597" y="4249064"/>
            <a:ext cx="2045474" cy="0"/>
          </a:xfrm>
          <a:prstGeom prst="line">
            <a:avLst/>
          </a:prstGeom>
          <a:ln w="1905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912CA64-9297-49A2-B98F-24F29D62A75D}"/>
              </a:ext>
            </a:extLst>
          </p:cNvPr>
          <p:cNvSpPr txBox="1"/>
          <p:nvPr/>
        </p:nvSpPr>
        <p:spPr>
          <a:xfrm>
            <a:off x="760032" y="287028"/>
            <a:ext cx="7623936" cy="1200329"/>
          </a:xfrm>
          <a:prstGeom prst="rect">
            <a:avLst/>
          </a:prstGeom>
          <a:noFill/>
        </p:spPr>
        <p:txBody>
          <a:bodyPr wrap="square" rtlCol="0">
            <a:spAutoFit/>
          </a:bodyPr>
          <a:lstStyle/>
          <a:p>
            <a:r>
              <a:rPr lang="en-US" sz="2400" dirty="0">
                <a:solidFill>
                  <a:srgbClr val="005DAA"/>
                </a:solidFill>
                <a:latin typeface="Avenir Next LT W04 Regular" panose="020B0503020202020204" pitchFamily="34" charset="0"/>
              </a:rPr>
              <a:t>On May 1</a:t>
            </a:r>
            <a:r>
              <a:rPr lang="en-US" sz="2400" baseline="30000" dirty="0">
                <a:solidFill>
                  <a:srgbClr val="005DAA"/>
                </a:solidFill>
                <a:latin typeface="Avenir Next LT W04 Regular" panose="020B0503020202020204" pitchFamily="34" charset="0"/>
              </a:rPr>
              <a:t>st</a:t>
            </a:r>
            <a:r>
              <a:rPr lang="en-US" sz="2400" dirty="0">
                <a:solidFill>
                  <a:srgbClr val="005DAA"/>
                </a:solidFill>
                <a:latin typeface="Avenir Next LT W04 Regular" panose="020B0503020202020204" pitchFamily="34" charset="0"/>
              </a:rPr>
              <a:t>, 2020, the Mississippi LRN notified BSPB about a human </a:t>
            </a:r>
            <a:r>
              <a:rPr lang="en-US" sz="2400" i="1" dirty="0">
                <a:solidFill>
                  <a:srgbClr val="005DAA"/>
                </a:solidFill>
                <a:latin typeface="Avenir Next LT W04 Regular" panose="020B0503020202020204" pitchFamily="34" charset="0"/>
              </a:rPr>
              <a:t>Bacillus </a:t>
            </a:r>
            <a:r>
              <a:rPr lang="en-US" sz="2400" dirty="0">
                <a:solidFill>
                  <a:srgbClr val="005DAA"/>
                </a:solidFill>
                <a:latin typeface="Avenir Next LT W04 Regular" panose="020B0503020202020204" pitchFamily="34" charset="0"/>
              </a:rPr>
              <a:t>sp. isolate that was </a:t>
            </a:r>
            <a:r>
              <a:rPr lang="en-US" sz="2400" b="1" dirty="0">
                <a:solidFill>
                  <a:srgbClr val="005DAA"/>
                </a:solidFill>
                <a:latin typeface="Avenir Next LT W04 Demi" panose="020B0703020202020204" pitchFamily="34" charset="0"/>
              </a:rPr>
              <a:t>positive on one of the </a:t>
            </a:r>
            <a:r>
              <a:rPr lang="en-US" sz="2400" b="1" i="1" dirty="0">
                <a:solidFill>
                  <a:srgbClr val="005DAA"/>
                </a:solidFill>
                <a:latin typeface="Avenir Next LT W04 Demi" panose="020B0703020202020204" pitchFamily="34" charset="0"/>
              </a:rPr>
              <a:t>B. anthracis </a:t>
            </a:r>
            <a:r>
              <a:rPr lang="en-US" sz="2400" b="1" dirty="0">
                <a:solidFill>
                  <a:srgbClr val="005DAA"/>
                </a:solidFill>
                <a:latin typeface="Avenir Next LT W04 Demi" panose="020B0703020202020204" pitchFamily="34" charset="0"/>
              </a:rPr>
              <a:t>PCR targets</a:t>
            </a:r>
            <a:endParaRPr lang="en-US" sz="2400" b="1" dirty="0">
              <a:solidFill>
                <a:srgbClr val="005DAA"/>
              </a:solidFill>
              <a:latin typeface="Avenir Next LT W04 Regular" panose="020B0503020202020204" pitchFamily="34" charset="0"/>
            </a:endParaRPr>
          </a:p>
        </p:txBody>
      </p:sp>
    </p:spTree>
    <p:extLst>
      <p:ext uri="{BB962C8B-B14F-4D97-AF65-F5344CB8AC3E}">
        <p14:creationId xmlns:p14="http://schemas.microsoft.com/office/powerpoint/2010/main" val="393482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0" grpId="0" animBg="1"/>
      <p:bldP spid="22"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34BBBA-B99E-432D-83FC-9415E13315A6}"/>
              </a:ext>
            </a:extLst>
          </p:cNvPr>
          <p:cNvSpPr txBox="1">
            <a:spLocks/>
          </p:cNvSpPr>
          <p:nvPr/>
        </p:nvSpPr>
        <p:spPr bwMode="auto">
          <a:xfrm>
            <a:off x="1919288" y="228600"/>
            <a:ext cx="8229600" cy="7620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lnSpc>
                <a:spcPts val="3000"/>
              </a:lnSpc>
              <a:spcBef>
                <a:spcPct val="0"/>
              </a:spcBef>
              <a:spcAft>
                <a:spcPct val="0"/>
              </a:spcAft>
              <a:defRPr sz="2800" b="1" kern="1200" baseline="0">
                <a:solidFill>
                  <a:srgbClr val="005DAB"/>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pPr>
              <a:defRPr/>
            </a:pPr>
            <a:r>
              <a:rPr lang="en-US" dirty="0">
                <a:cs typeface="Arial" panose="020B0604020202020204" pitchFamily="34" charset="0"/>
              </a:rPr>
              <a:t>Cycle of </a:t>
            </a:r>
            <a:r>
              <a:rPr lang="en-US" i="1" dirty="0">
                <a:cs typeface="Arial" panose="020B0604020202020204" pitchFamily="34" charset="0"/>
              </a:rPr>
              <a:t>B. anthracis </a:t>
            </a:r>
            <a:r>
              <a:rPr lang="en-US" dirty="0">
                <a:cs typeface="Arial" panose="020B0604020202020204" pitchFamily="34" charset="0"/>
              </a:rPr>
              <a:t>Infection</a:t>
            </a:r>
          </a:p>
        </p:txBody>
      </p:sp>
      <p:pic>
        <p:nvPicPr>
          <p:cNvPr id="36" name="Picture 7">
            <a:extLst>
              <a:ext uri="{FF2B5EF4-FFF2-40B4-BE49-F238E27FC236}">
                <a16:creationId xmlns:a16="http://schemas.microsoft.com/office/drawing/2014/main" id="{AD326000-DF97-4E6E-9056-60244BFD566D}"/>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1855" y="3144703"/>
            <a:ext cx="2141259" cy="149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8">
            <a:extLst>
              <a:ext uri="{FF2B5EF4-FFF2-40B4-BE49-F238E27FC236}">
                <a16:creationId xmlns:a16="http://schemas.microsoft.com/office/drawing/2014/main" id="{B51BF50B-44A8-4889-AF6F-9F1DB60E913A}"/>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038" y="964162"/>
            <a:ext cx="1749061" cy="119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a:extLst>
              <a:ext uri="{FF2B5EF4-FFF2-40B4-BE49-F238E27FC236}">
                <a16:creationId xmlns:a16="http://schemas.microsoft.com/office/drawing/2014/main" id="{21A19CCD-9D23-4E6D-860F-2939542294C6}"/>
              </a:ext>
            </a:extLst>
          </p:cNvPr>
          <p:cNvPicPr preferRelativeResize="0">
            <a:picLocks noChangeAspect="1"/>
          </p:cNvPicPr>
          <p:nvPr/>
        </p:nvPicPr>
        <p:blipFill>
          <a:blip r:embed="rId5"/>
          <a:stretch>
            <a:fillRect/>
          </a:stretch>
        </p:blipFill>
        <p:spPr>
          <a:xfrm>
            <a:off x="6749890" y="954464"/>
            <a:ext cx="1933320" cy="1306886"/>
          </a:xfrm>
          <a:prstGeom prst="rect">
            <a:avLst/>
          </a:prstGeom>
        </p:spPr>
      </p:pic>
      <p:pic>
        <p:nvPicPr>
          <p:cNvPr id="46" name="Picture 45">
            <a:extLst>
              <a:ext uri="{FF2B5EF4-FFF2-40B4-BE49-F238E27FC236}">
                <a16:creationId xmlns:a16="http://schemas.microsoft.com/office/drawing/2014/main" id="{B65CB34E-26B9-470E-A78B-05509B8A79D5}"/>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5657" y="3197943"/>
            <a:ext cx="2391929" cy="1479221"/>
          </a:xfrm>
          <a:prstGeom prst="rect">
            <a:avLst/>
          </a:prstGeom>
        </p:spPr>
      </p:pic>
      <p:pic>
        <p:nvPicPr>
          <p:cNvPr id="47" name="Picture 46">
            <a:extLst>
              <a:ext uri="{FF2B5EF4-FFF2-40B4-BE49-F238E27FC236}">
                <a16:creationId xmlns:a16="http://schemas.microsoft.com/office/drawing/2014/main" id="{9DEF7590-4AA1-4153-BF73-1DF662C38698}"/>
              </a:ext>
            </a:extLst>
          </p:cNvPr>
          <p:cNvPicPr preferRelativeResize="0">
            <a:picLocks noChangeAspect="1"/>
          </p:cNvPicPr>
          <p:nvPr/>
        </p:nvPicPr>
        <p:blipFill>
          <a:blip r:embed="rId7">
            <a:extLst>
              <a:ext uri="{28A0092B-C50C-407E-A947-70E740481C1C}">
                <a14:useLocalDpi xmlns:a14="http://schemas.microsoft.com/office/drawing/2010/main" val="0"/>
              </a:ext>
            </a:extLst>
          </a:blip>
          <a:stretch>
            <a:fillRect/>
          </a:stretch>
        </p:blipFill>
        <p:spPr>
          <a:xfrm>
            <a:off x="3141151" y="830178"/>
            <a:ext cx="2677439" cy="1555458"/>
          </a:xfrm>
          <a:prstGeom prst="rect">
            <a:avLst/>
          </a:prstGeom>
        </p:spPr>
      </p:pic>
      <p:sp>
        <p:nvSpPr>
          <p:cNvPr id="48" name="Down Arrow 21">
            <a:extLst>
              <a:ext uri="{FF2B5EF4-FFF2-40B4-BE49-F238E27FC236}">
                <a16:creationId xmlns:a16="http://schemas.microsoft.com/office/drawing/2014/main" id="{A03053CD-23D0-41F2-994D-284400B501AB}"/>
              </a:ext>
            </a:extLst>
          </p:cNvPr>
          <p:cNvSpPr/>
          <p:nvPr/>
        </p:nvSpPr>
        <p:spPr>
          <a:xfrm rot="13325989">
            <a:off x="2510717" y="2396618"/>
            <a:ext cx="728980" cy="682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56DC"/>
              </a:solidFill>
              <a:effectLst/>
              <a:uLnTx/>
              <a:uFillTx/>
              <a:latin typeface="Myriad Web Pro"/>
              <a:ea typeface="+mn-ea"/>
              <a:cs typeface="+mn-cs"/>
            </a:endParaRPr>
          </a:p>
        </p:txBody>
      </p:sp>
      <p:sp>
        <p:nvSpPr>
          <p:cNvPr id="49" name="Right Arrow 6">
            <a:extLst>
              <a:ext uri="{FF2B5EF4-FFF2-40B4-BE49-F238E27FC236}">
                <a16:creationId xmlns:a16="http://schemas.microsoft.com/office/drawing/2014/main" id="{6C648D7E-B101-4BFB-8569-7FCE7652F977}"/>
              </a:ext>
            </a:extLst>
          </p:cNvPr>
          <p:cNvSpPr/>
          <p:nvPr/>
        </p:nvSpPr>
        <p:spPr>
          <a:xfrm rot="10800000">
            <a:off x="2324644" y="1424429"/>
            <a:ext cx="716210" cy="273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56DC"/>
              </a:solidFill>
              <a:effectLst/>
              <a:uLnTx/>
              <a:uFillTx/>
              <a:latin typeface="Myriad Web Pro"/>
              <a:ea typeface="+mn-ea"/>
              <a:cs typeface="+mn-cs"/>
            </a:endParaRPr>
          </a:p>
        </p:txBody>
      </p:sp>
      <p:sp>
        <p:nvSpPr>
          <p:cNvPr id="50" name="Right Arrow 6">
            <a:extLst>
              <a:ext uri="{FF2B5EF4-FFF2-40B4-BE49-F238E27FC236}">
                <a16:creationId xmlns:a16="http://schemas.microsoft.com/office/drawing/2014/main" id="{C2D50699-DCD5-4F74-9A9A-600D1DEE8C55}"/>
              </a:ext>
            </a:extLst>
          </p:cNvPr>
          <p:cNvSpPr/>
          <p:nvPr/>
        </p:nvSpPr>
        <p:spPr>
          <a:xfrm rot="3813821">
            <a:off x="1191984" y="2549659"/>
            <a:ext cx="887420" cy="273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56DC"/>
              </a:solidFill>
              <a:effectLst/>
              <a:uLnTx/>
              <a:uFillTx/>
              <a:latin typeface="Myriad Web Pro"/>
              <a:ea typeface="+mn-ea"/>
              <a:cs typeface="+mn-cs"/>
            </a:endParaRPr>
          </a:p>
        </p:txBody>
      </p:sp>
      <p:sp>
        <p:nvSpPr>
          <p:cNvPr id="51" name="Down Arrow 4">
            <a:extLst>
              <a:ext uri="{FF2B5EF4-FFF2-40B4-BE49-F238E27FC236}">
                <a16:creationId xmlns:a16="http://schemas.microsoft.com/office/drawing/2014/main" id="{D01627F1-D62A-4140-9BB0-49E2CEAA5B12}"/>
              </a:ext>
            </a:extLst>
          </p:cNvPr>
          <p:cNvSpPr/>
          <p:nvPr/>
        </p:nvSpPr>
        <p:spPr>
          <a:xfrm rot="5400000">
            <a:off x="4207509" y="3476817"/>
            <a:ext cx="728980" cy="833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56DC"/>
              </a:solidFill>
              <a:effectLst/>
              <a:uLnTx/>
              <a:uFillTx/>
              <a:latin typeface="Myriad Web Pro"/>
              <a:ea typeface="+mn-ea"/>
              <a:cs typeface="+mn-cs"/>
            </a:endParaRPr>
          </a:p>
        </p:txBody>
      </p:sp>
      <p:sp>
        <p:nvSpPr>
          <p:cNvPr id="52" name="Right Arrow 6">
            <a:extLst>
              <a:ext uri="{FF2B5EF4-FFF2-40B4-BE49-F238E27FC236}">
                <a16:creationId xmlns:a16="http://schemas.microsoft.com/office/drawing/2014/main" id="{E94F9197-08FE-4C91-9D80-8164D07B9009}"/>
              </a:ext>
            </a:extLst>
          </p:cNvPr>
          <p:cNvSpPr/>
          <p:nvPr/>
        </p:nvSpPr>
        <p:spPr>
          <a:xfrm>
            <a:off x="5926135" y="1471087"/>
            <a:ext cx="716210" cy="273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56DC"/>
              </a:solidFill>
              <a:effectLst/>
              <a:uLnTx/>
              <a:uFillTx/>
              <a:latin typeface="Myriad Web Pro"/>
              <a:ea typeface="+mn-ea"/>
              <a:cs typeface="+mn-cs"/>
            </a:endParaRPr>
          </a:p>
        </p:txBody>
      </p:sp>
      <p:sp>
        <p:nvSpPr>
          <p:cNvPr id="53" name="Down Arrow 21">
            <a:extLst>
              <a:ext uri="{FF2B5EF4-FFF2-40B4-BE49-F238E27FC236}">
                <a16:creationId xmlns:a16="http://schemas.microsoft.com/office/drawing/2014/main" id="{5C617F50-46A7-4DD6-867E-57FE7DDA594C}"/>
              </a:ext>
            </a:extLst>
          </p:cNvPr>
          <p:cNvSpPr/>
          <p:nvPr/>
        </p:nvSpPr>
        <p:spPr>
          <a:xfrm rot="19155366">
            <a:off x="5763680" y="2393318"/>
            <a:ext cx="728980" cy="682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56DC"/>
              </a:solidFill>
              <a:effectLst/>
              <a:uLnTx/>
              <a:uFillTx/>
              <a:latin typeface="Myriad Web Pro"/>
              <a:ea typeface="+mn-ea"/>
              <a:cs typeface="+mn-cs"/>
            </a:endParaRPr>
          </a:p>
        </p:txBody>
      </p:sp>
    </p:spTree>
    <p:extLst>
      <p:ext uri="{BB962C8B-B14F-4D97-AF65-F5344CB8AC3E}">
        <p14:creationId xmlns:p14="http://schemas.microsoft.com/office/powerpoint/2010/main" val="33839817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DA1D5B6C-A58C-4CF8-8B01-1A11821D9023}"/>
              </a:ext>
            </a:extLst>
          </p:cNvPr>
          <p:cNvSpPr txBox="1"/>
          <p:nvPr/>
        </p:nvSpPr>
        <p:spPr>
          <a:xfrm>
            <a:off x="760031" y="287028"/>
            <a:ext cx="7730825" cy="1200329"/>
          </a:xfrm>
          <a:prstGeom prst="rect">
            <a:avLst/>
          </a:prstGeom>
          <a:noFill/>
        </p:spPr>
        <p:txBody>
          <a:bodyPr wrap="square" rtlCol="0">
            <a:spAutoFit/>
          </a:bodyPr>
          <a:lstStyle/>
          <a:p>
            <a:r>
              <a:rPr lang="en-US" sz="2400" dirty="0">
                <a:solidFill>
                  <a:srgbClr val="005DAA"/>
                </a:solidFill>
                <a:latin typeface="Avenir Next LT W04 Regular" panose="020B0503020202020204" pitchFamily="34" charset="0"/>
              </a:rPr>
              <a:t>There are </a:t>
            </a:r>
            <a:r>
              <a:rPr lang="en-US" sz="2400" b="1" dirty="0">
                <a:solidFill>
                  <a:srgbClr val="005DAA"/>
                </a:solidFill>
                <a:latin typeface="Avenir Next LT W04 Demi" panose="020B0703020202020204" pitchFamily="34" charset="0"/>
              </a:rPr>
              <a:t>only 6 previously known cases </a:t>
            </a:r>
            <a:r>
              <a:rPr lang="en-US" sz="2400" dirty="0">
                <a:solidFill>
                  <a:srgbClr val="005DAA"/>
                </a:solidFill>
                <a:latin typeface="Avenir Next LT W04 Regular" panose="020B0503020202020204" pitchFamily="34" charset="0"/>
              </a:rPr>
              <a:t>of inhalation anthrax-like illness associated with a </a:t>
            </a:r>
            <a:r>
              <a:rPr lang="en-US" sz="2400" i="1" dirty="0">
                <a:solidFill>
                  <a:srgbClr val="005DAA"/>
                </a:solidFill>
                <a:latin typeface="Avenir Next LT W04 Regular" panose="020B0503020202020204" pitchFamily="34" charset="0"/>
              </a:rPr>
              <a:t>B. cereus</a:t>
            </a:r>
            <a:r>
              <a:rPr lang="en-US" sz="2400" dirty="0">
                <a:solidFill>
                  <a:srgbClr val="005DAA"/>
                </a:solidFill>
                <a:latin typeface="Avenir Next LT W04 Regular" panose="020B0503020202020204" pitchFamily="34" charset="0"/>
              </a:rPr>
              <a:t>-like organism hosting pXO1.</a:t>
            </a:r>
          </a:p>
        </p:txBody>
      </p:sp>
      <p:graphicFrame>
        <p:nvGraphicFramePr>
          <p:cNvPr id="3" name="Table 3">
            <a:extLst>
              <a:ext uri="{FF2B5EF4-FFF2-40B4-BE49-F238E27FC236}">
                <a16:creationId xmlns:a16="http://schemas.microsoft.com/office/drawing/2014/main" id="{E034F9F9-3F80-46A5-ACF4-A0C895871F9D}"/>
              </a:ext>
            </a:extLst>
          </p:cNvPr>
          <p:cNvGraphicFramePr>
            <a:graphicFrameLocks noGrp="1"/>
          </p:cNvGraphicFramePr>
          <p:nvPr>
            <p:extLst>
              <p:ext uri="{D42A27DB-BD31-4B8C-83A1-F6EECF244321}">
                <p14:modId xmlns:p14="http://schemas.microsoft.com/office/powerpoint/2010/main" val="3103642443"/>
              </p:ext>
            </p:extLst>
          </p:nvPr>
        </p:nvGraphicFramePr>
        <p:xfrm>
          <a:off x="849085" y="1807579"/>
          <a:ext cx="7445829" cy="2595880"/>
        </p:xfrm>
        <a:graphic>
          <a:graphicData uri="http://schemas.openxmlformats.org/drawingml/2006/table">
            <a:tbl>
              <a:tblPr firstRow="1" bandRow="1"/>
              <a:tblGrid>
                <a:gridCol w="245054">
                  <a:extLst>
                    <a:ext uri="{9D8B030D-6E8A-4147-A177-3AD203B41FA5}">
                      <a16:colId xmlns:a16="http://schemas.microsoft.com/office/drawing/2014/main" val="542945042"/>
                    </a:ext>
                  </a:extLst>
                </a:gridCol>
                <a:gridCol w="2332684">
                  <a:extLst>
                    <a:ext uri="{9D8B030D-6E8A-4147-A177-3AD203B41FA5}">
                      <a16:colId xmlns:a16="http://schemas.microsoft.com/office/drawing/2014/main" val="1429803464"/>
                    </a:ext>
                  </a:extLst>
                </a:gridCol>
                <a:gridCol w="792480">
                  <a:extLst>
                    <a:ext uri="{9D8B030D-6E8A-4147-A177-3AD203B41FA5}">
                      <a16:colId xmlns:a16="http://schemas.microsoft.com/office/drawing/2014/main" val="150759127"/>
                    </a:ext>
                  </a:extLst>
                </a:gridCol>
                <a:gridCol w="1219200">
                  <a:extLst>
                    <a:ext uri="{9D8B030D-6E8A-4147-A177-3AD203B41FA5}">
                      <a16:colId xmlns:a16="http://schemas.microsoft.com/office/drawing/2014/main" val="1735232276"/>
                    </a:ext>
                  </a:extLst>
                </a:gridCol>
                <a:gridCol w="1637212">
                  <a:extLst>
                    <a:ext uri="{9D8B030D-6E8A-4147-A177-3AD203B41FA5}">
                      <a16:colId xmlns:a16="http://schemas.microsoft.com/office/drawing/2014/main" val="1644156849"/>
                    </a:ext>
                  </a:extLst>
                </a:gridCol>
                <a:gridCol w="1219199">
                  <a:extLst>
                    <a:ext uri="{9D8B030D-6E8A-4147-A177-3AD203B41FA5}">
                      <a16:colId xmlns:a16="http://schemas.microsoft.com/office/drawing/2014/main" val="3241058595"/>
                    </a:ext>
                  </a:extLst>
                </a:gridCol>
              </a:tblGrid>
              <a:tr h="370840">
                <a:tc>
                  <a:txBody>
                    <a:bodyPr/>
                    <a:lstStyle/>
                    <a:p>
                      <a:pPr algn="ctr"/>
                      <a:r>
                        <a:rPr lang="en-US" dirty="0">
                          <a:solidFill>
                            <a:schemeClr val="bg1"/>
                          </a:solidFill>
                          <a:effectLst/>
                          <a:latin typeface="Avenir Next LT W04 Demi" panose="020B0703020202020204" pitchFamily="34" charset="0"/>
                        </a:rPr>
                        <a:t>#</a:t>
                      </a:r>
                    </a:p>
                  </a:txBody>
                  <a:tcPr anchor="ctr">
                    <a:lnL w="12700" cap="flat" cmpd="sng" algn="ctr">
                      <a:solidFill>
                        <a:srgbClr val="808080"/>
                      </a:solidFill>
                      <a:prstDash val="solid"/>
                      <a:round/>
                      <a:headEnd type="none" w="med" len="med"/>
                      <a:tailEnd type="none" w="med" len="med"/>
                    </a:lnL>
                    <a:lnR w="12700" cmpd="sng">
                      <a:noFill/>
                      <a:prstDash val="solid"/>
                    </a:lnR>
                    <a:lnT w="12700" cap="flat" cmpd="sng" algn="ctr">
                      <a:solidFill>
                        <a:srgbClr val="80808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5DAA"/>
                    </a:solidFill>
                  </a:tcPr>
                </a:tc>
                <a:tc>
                  <a:txBody>
                    <a:bodyPr/>
                    <a:lstStyle/>
                    <a:p>
                      <a:pPr algn="l"/>
                      <a:r>
                        <a:rPr lang="en-US" dirty="0">
                          <a:solidFill>
                            <a:schemeClr val="bg1"/>
                          </a:solidFill>
                          <a:effectLst/>
                          <a:latin typeface="Avenir Next LT W04 Demi" panose="020B0703020202020204" pitchFamily="34" charset="0"/>
                        </a:rPr>
                        <a:t>Paper</a:t>
                      </a:r>
                    </a:p>
                  </a:txBody>
                  <a:tcPr anchor="ctr">
                    <a:lnL w="12700" cmpd="sng">
                      <a:noFill/>
                      <a:prstDash val="solid"/>
                    </a:lnL>
                    <a:lnR w="12700" cmpd="sng">
                      <a:noFill/>
                      <a:prstDash val="solid"/>
                    </a:lnR>
                    <a:lnT w="12700" cap="flat" cmpd="sng" algn="ctr">
                      <a:solidFill>
                        <a:srgbClr val="80808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5DAA"/>
                    </a:solidFill>
                  </a:tcPr>
                </a:tc>
                <a:tc>
                  <a:txBody>
                    <a:bodyPr/>
                    <a:lstStyle/>
                    <a:p>
                      <a:pPr algn="ctr"/>
                      <a:r>
                        <a:rPr lang="en-US" dirty="0">
                          <a:solidFill>
                            <a:schemeClr val="bg1"/>
                          </a:solidFill>
                          <a:effectLst/>
                          <a:latin typeface="Avenir Next LT W04 Demi" panose="020B0703020202020204" pitchFamily="34" charset="0"/>
                        </a:rPr>
                        <a:t>Year</a:t>
                      </a:r>
                    </a:p>
                  </a:txBody>
                  <a:tcPr anchor="ctr">
                    <a:lnL w="12700" cmpd="sng">
                      <a:noFill/>
                      <a:prstDash val="solid"/>
                    </a:lnL>
                    <a:lnR w="12700" cmpd="sng">
                      <a:noFill/>
                      <a:prstDash val="solid"/>
                    </a:lnR>
                    <a:lnT w="12700" cap="flat" cmpd="sng" algn="ctr">
                      <a:solidFill>
                        <a:srgbClr val="80808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5DAA"/>
                    </a:solidFill>
                  </a:tcPr>
                </a:tc>
                <a:tc>
                  <a:txBody>
                    <a:bodyPr/>
                    <a:lstStyle/>
                    <a:p>
                      <a:pPr algn="ctr"/>
                      <a:r>
                        <a:rPr lang="en-US" dirty="0">
                          <a:solidFill>
                            <a:schemeClr val="bg1"/>
                          </a:solidFill>
                          <a:effectLst/>
                          <a:latin typeface="Avenir Next LT W04 Demi" panose="020B0703020202020204" pitchFamily="34" charset="0"/>
                        </a:rPr>
                        <a:t>Location</a:t>
                      </a:r>
                    </a:p>
                  </a:txBody>
                  <a:tcPr anchor="ctr">
                    <a:lnL w="12700" cmpd="sng">
                      <a:noFill/>
                      <a:prstDash val="solid"/>
                    </a:lnL>
                    <a:lnR w="12700" cmpd="sng">
                      <a:noFill/>
                      <a:prstDash val="solid"/>
                    </a:lnR>
                    <a:lnT w="12700" cap="flat" cmpd="sng" algn="ctr">
                      <a:solidFill>
                        <a:srgbClr val="80808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5DAA"/>
                    </a:solidFill>
                  </a:tcPr>
                </a:tc>
                <a:tc>
                  <a:txBody>
                    <a:bodyPr/>
                    <a:lstStyle/>
                    <a:p>
                      <a:pPr algn="ctr"/>
                      <a:r>
                        <a:rPr lang="en-US" dirty="0">
                          <a:solidFill>
                            <a:schemeClr val="bg1"/>
                          </a:solidFill>
                          <a:effectLst/>
                          <a:latin typeface="Avenir Next LT W04 Demi" panose="020B0703020202020204" pitchFamily="34" charset="0"/>
                        </a:rPr>
                        <a:t>Occupation</a:t>
                      </a:r>
                    </a:p>
                  </a:txBody>
                  <a:tcPr anchor="ctr">
                    <a:lnL w="12700" cmpd="sng">
                      <a:noFill/>
                      <a:prstDash val="solid"/>
                    </a:lnL>
                    <a:lnR w="12700" cmpd="sng">
                      <a:noFill/>
                      <a:prstDash val="solid"/>
                    </a:lnR>
                    <a:lnT w="12700" cap="flat" cmpd="sng" algn="ctr">
                      <a:solidFill>
                        <a:srgbClr val="80808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5DAA"/>
                    </a:solidFill>
                  </a:tcPr>
                </a:tc>
                <a:tc>
                  <a:txBody>
                    <a:bodyPr/>
                    <a:lstStyle/>
                    <a:p>
                      <a:pPr algn="ctr"/>
                      <a:r>
                        <a:rPr lang="en-US" dirty="0">
                          <a:solidFill>
                            <a:schemeClr val="bg1"/>
                          </a:solidFill>
                          <a:effectLst/>
                          <a:latin typeface="Avenir Next LT W04 Demi" panose="020B0703020202020204" pitchFamily="34" charset="0"/>
                        </a:rPr>
                        <a:t>Outcome</a:t>
                      </a:r>
                    </a:p>
                  </a:txBody>
                  <a:tcPr anchor="ctr">
                    <a:lnL w="12700" cmpd="sng">
                      <a:noFill/>
                      <a:prstDash val="soli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5DAA"/>
                    </a:solidFill>
                  </a:tcPr>
                </a:tc>
                <a:extLst>
                  <a:ext uri="{0D108BD9-81ED-4DB2-BD59-A6C34878D82A}">
                    <a16:rowId xmlns:a16="http://schemas.microsoft.com/office/drawing/2014/main" val="1673762024"/>
                  </a:ext>
                </a:extLst>
              </a:tr>
              <a:tr h="370840">
                <a:tc>
                  <a:txBody>
                    <a:bodyPr/>
                    <a:lstStyle/>
                    <a:p>
                      <a:pPr algn="ctr"/>
                      <a:r>
                        <a:rPr lang="en-US" dirty="0">
                          <a:solidFill>
                            <a:srgbClr val="000000"/>
                          </a:solidFill>
                          <a:effectLst/>
                          <a:latin typeface="Avenir Next LT W04 Regular" panose="020B0503020202020204" pitchFamily="34" charset="0"/>
                        </a:rPr>
                        <a:t>1</a:t>
                      </a:r>
                    </a:p>
                  </a:txBody>
                  <a:tcPr anchor="ctr">
                    <a:lnL w="12700" cap="flat" cmpd="sng" algn="ctr">
                      <a:solidFill>
                        <a:srgbClr val="808080"/>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r>
                        <a:rPr lang="en-US" dirty="0">
                          <a:solidFill>
                            <a:srgbClr val="000000"/>
                          </a:solidFill>
                          <a:effectLst/>
                          <a:latin typeface="Avenir Next LT W04 Regular" panose="020B0503020202020204" pitchFamily="34" charset="0"/>
                        </a:rPr>
                        <a:t>Hoffmaster et al.</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dirty="0">
                          <a:solidFill>
                            <a:srgbClr val="000000"/>
                          </a:solidFill>
                          <a:effectLst/>
                          <a:latin typeface="Avenir Next LT W04 Regular" panose="020B0503020202020204" pitchFamily="34" charset="0"/>
                        </a:rPr>
                        <a:t>1994</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dirty="0">
                          <a:solidFill>
                            <a:srgbClr val="000000"/>
                          </a:solidFill>
                          <a:effectLst/>
                          <a:latin typeface="Avenir Next LT W04 Regular" panose="020B0503020202020204" pitchFamily="34" charset="0"/>
                        </a:rPr>
                        <a:t>LA</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dirty="0">
                          <a:solidFill>
                            <a:srgbClr val="000000"/>
                          </a:solidFill>
                          <a:effectLst/>
                          <a:latin typeface="Avenir Next LT W04 Regular" panose="020B0503020202020204" pitchFamily="34" charset="0"/>
                        </a:rPr>
                        <a:t>Welder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dirty="0">
                          <a:solidFill>
                            <a:srgbClr val="000000"/>
                          </a:solidFill>
                          <a:effectLst/>
                          <a:latin typeface="Avenir Next LT W04 Regular" panose="020B0503020202020204" pitchFamily="34" charset="0"/>
                        </a:rPr>
                        <a:t>Survived</a:t>
                      </a:r>
                    </a:p>
                  </a:txBody>
                  <a:tcPr anchor="ctr">
                    <a:lnL w="12700" cmpd="sng">
                      <a:noFill/>
                      <a:prstDash val="solid"/>
                    </a:lnL>
                    <a:lnR w="12700" cap="flat" cmpd="sng" algn="ctr">
                      <a:solidFill>
                        <a:srgbClr val="808080"/>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extLst>
                  <a:ext uri="{0D108BD9-81ED-4DB2-BD59-A6C34878D82A}">
                    <a16:rowId xmlns:a16="http://schemas.microsoft.com/office/drawing/2014/main" val="1719740923"/>
                  </a:ext>
                </a:extLst>
              </a:tr>
              <a:tr h="370840">
                <a:tc>
                  <a:txBody>
                    <a:bodyPr/>
                    <a:lstStyle/>
                    <a:p>
                      <a:pPr algn="ctr"/>
                      <a:r>
                        <a:rPr lang="en-US" dirty="0">
                          <a:solidFill>
                            <a:srgbClr val="000000"/>
                          </a:solidFill>
                          <a:effectLst/>
                          <a:latin typeface="Avenir Next LT W04 Regular" panose="020B0503020202020204" pitchFamily="34" charset="0"/>
                        </a:rPr>
                        <a:t>2</a:t>
                      </a:r>
                    </a:p>
                  </a:txBody>
                  <a:tcPr anchor="ctr">
                    <a:lnL w="12700" cap="flat" cmpd="sng" algn="ctr">
                      <a:solidFill>
                        <a:srgbClr val="808080"/>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dirty="0">
                          <a:solidFill>
                            <a:srgbClr val="000000"/>
                          </a:solidFill>
                          <a:effectLst/>
                          <a:latin typeface="Avenir Next LT W04 Regular" panose="020B0503020202020204" pitchFamily="34" charset="0"/>
                        </a:rPr>
                        <a:t>Miller et al</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solidFill>
                            <a:srgbClr val="000000"/>
                          </a:solidFill>
                          <a:effectLst/>
                          <a:latin typeface="Avenir Next LT W04 Regular" panose="020B0503020202020204" pitchFamily="34" charset="0"/>
                        </a:rPr>
                        <a:t>1996</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solidFill>
                            <a:srgbClr val="000000"/>
                          </a:solidFill>
                          <a:effectLst/>
                          <a:latin typeface="Avenir Next LT W04 Regular" panose="020B0503020202020204" pitchFamily="34" charset="0"/>
                        </a:rPr>
                        <a:t>LA</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solidFill>
                            <a:srgbClr val="000000"/>
                          </a:solidFill>
                          <a:effectLst/>
                          <a:latin typeface="Avenir Next LT W04 Regular" panose="020B0503020202020204" pitchFamily="34" charset="0"/>
                        </a:rPr>
                        <a:t>Welder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venir Next LT W04 Regular" panose="020B0503020202020204" pitchFamily="34" charset="0"/>
                        </a:rPr>
                        <a:t>Died</a:t>
                      </a:r>
                    </a:p>
                  </a:txBody>
                  <a:tcPr anchor="ctr">
                    <a:lnL w="12700" cmpd="sng">
                      <a:noFill/>
                      <a:prstDash val="solid"/>
                    </a:lnL>
                    <a:lnR w="12700" cap="flat" cmpd="sng" algn="ctr">
                      <a:solidFill>
                        <a:srgbClr val="808080"/>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33808754"/>
                  </a:ext>
                </a:extLst>
              </a:tr>
              <a:tr h="370840">
                <a:tc>
                  <a:txBody>
                    <a:bodyPr/>
                    <a:lstStyle/>
                    <a:p>
                      <a:pPr algn="ctr"/>
                      <a:r>
                        <a:rPr lang="en-US" dirty="0">
                          <a:solidFill>
                            <a:srgbClr val="000000"/>
                          </a:solidFill>
                          <a:effectLst/>
                          <a:latin typeface="Avenir Next LT W04 Regular" panose="020B0503020202020204" pitchFamily="34" charset="0"/>
                        </a:rPr>
                        <a:t>3</a:t>
                      </a:r>
                    </a:p>
                  </a:txBody>
                  <a:tcPr anchor="ctr">
                    <a:lnL w="12700" cap="flat" cmpd="sng" algn="ctr">
                      <a:solidFill>
                        <a:srgbClr val="808080"/>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dirty="0">
                          <a:solidFill>
                            <a:srgbClr val="000000"/>
                          </a:solidFill>
                          <a:effectLst/>
                          <a:latin typeface="Avenir Next LT W04 Regular" panose="020B0503020202020204" pitchFamily="34" charset="0"/>
                        </a:rPr>
                        <a:t>Hoffmaster et al.</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a:solidFill>
                            <a:srgbClr val="000000"/>
                          </a:solidFill>
                          <a:effectLst/>
                          <a:latin typeface="Avenir Next LT W04 Regular" panose="020B0503020202020204" pitchFamily="34" charset="0"/>
                        </a:rPr>
                        <a:t>2003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solidFill>
                            <a:srgbClr val="000000"/>
                          </a:solidFill>
                          <a:effectLst/>
                          <a:latin typeface="Avenir Next LT W04 Regular" panose="020B0503020202020204" pitchFamily="34" charset="0"/>
                        </a:rPr>
                        <a:t>TX</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solidFill>
                            <a:srgbClr val="000000"/>
                          </a:solidFill>
                          <a:effectLst/>
                          <a:latin typeface="Avenir Next LT W04 Regular" panose="020B0503020202020204" pitchFamily="34" charset="0"/>
                        </a:rPr>
                        <a:t>Welder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venir Next LT W04 Regular" panose="020B0503020202020204" pitchFamily="34" charset="0"/>
                        </a:rPr>
                        <a:t>Died</a:t>
                      </a:r>
                    </a:p>
                  </a:txBody>
                  <a:tcPr anchor="ctr">
                    <a:lnL w="12700" cmpd="sng">
                      <a:noFill/>
                      <a:prstDash val="solid"/>
                    </a:lnL>
                    <a:lnR w="12700" cap="flat" cmpd="sng" algn="ctr">
                      <a:solidFill>
                        <a:srgbClr val="808080"/>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487963350"/>
                  </a:ext>
                </a:extLst>
              </a:tr>
              <a:tr h="370840">
                <a:tc>
                  <a:txBody>
                    <a:bodyPr/>
                    <a:lstStyle/>
                    <a:p>
                      <a:pPr algn="ctr"/>
                      <a:r>
                        <a:rPr lang="en-US" dirty="0">
                          <a:solidFill>
                            <a:srgbClr val="000000"/>
                          </a:solidFill>
                          <a:effectLst/>
                          <a:latin typeface="Avenir Next LT W04 Regular" panose="020B0503020202020204" pitchFamily="34" charset="0"/>
                        </a:rPr>
                        <a:t>4</a:t>
                      </a:r>
                    </a:p>
                  </a:txBody>
                  <a:tcPr anchor="ctr">
                    <a:lnL w="12700" cap="flat" cmpd="sng" algn="ctr">
                      <a:solidFill>
                        <a:srgbClr val="808080"/>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r>
                        <a:rPr lang="en-US" dirty="0">
                          <a:solidFill>
                            <a:srgbClr val="000000"/>
                          </a:solidFill>
                          <a:effectLst/>
                          <a:latin typeface="Avenir Next LT W04 Regular" panose="020B0503020202020204" pitchFamily="34" charset="0"/>
                        </a:rPr>
                        <a:t>Hoffmaster et al.</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dirty="0">
                          <a:solidFill>
                            <a:srgbClr val="000000"/>
                          </a:solidFill>
                          <a:effectLst/>
                          <a:latin typeface="Avenir Next LT W04 Regular" panose="020B0503020202020204" pitchFamily="34" charset="0"/>
                        </a:rPr>
                        <a:t>2003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dirty="0">
                          <a:solidFill>
                            <a:srgbClr val="000000"/>
                          </a:solidFill>
                          <a:effectLst/>
                          <a:latin typeface="Avenir Next LT W04 Regular" panose="020B0503020202020204" pitchFamily="34" charset="0"/>
                        </a:rPr>
                        <a:t>TX</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dirty="0">
                          <a:solidFill>
                            <a:srgbClr val="000000"/>
                          </a:solidFill>
                          <a:effectLst/>
                          <a:latin typeface="Avenir Next LT W04 Regular" panose="020B0503020202020204" pitchFamily="34" charset="0"/>
                        </a:rPr>
                        <a:t>Muller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venir Next LT W04 Regular" panose="020B0503020202020204" pitchFamily="34" charset="0"/>
                        </a:rPr>
                        <a:t>Died</a:t>
                      </a:r>
                    </a:p>
                  </a:txBody>
                  <a:tcPr anchor="ctr">
                    <a:lnL w="12700" cmpd="sng">
                      <a:noFill/>
                      <a:prstDash val="solid"/>
                    </a:lnL>
                    <a:lnR w="12700" cap="flat" cmpd="sng" algn="ctr">
                      <a:solidFill>
                        <a:srgbClr val="808080"/>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6">
                        <a:lumMod val="10000"/>
                        <a:lumOff val="90000"/>
                      </a:schemeClr>
                    </a:solidFill>
                  </a:tcPr>
                </a:tc>
                <a:extLst>
                  <a:ext uri="{0D108BD9-81ED-4DB2-BD59-A6C34878D82A}">
                    <a16:rowId xmlns:a16="http://schemas.microsoft.com/office/drawing/2014/main" val="3151386480"/>
                  </a:ext>
                </a:extLst>
              </a:tr>
              <a:tr h="370840">
                <a:tc>
                  <a:txBody>
                    <a:bodyPr/>
                    <a:lstStyle/>
                    <a:p>
                      <a:pPr algn="ctr"/>
                      <a:r>
                        <a:rPr lang="en-US" dirty="0">
                          <a:solidFill>
                            <a:srgbClr val="000000"/>
                          </a:solidFill>
                          <a:effectLst/>
                          <a:latin typeface="Avenir Next LT W04 Regular" panose="020B0503020202020204" pitchFamily="34" charset="0"/>
                        </a:rPr>
                        <a:t>5</a:t>
                      </a:r>
                    </a:p>
                  </a:txBody>
                  <a:tcPr anchor="ctr">
                    <a:lnL w="12700" cap="flat" cmpd="sng" algn="ctr">
                      <a:solidFill>
                        <a:srgbClr val="808080"/>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dirty="0">
                          <a:solidFill>
                            <a:srgbClr val="000000"/>
                          </a:solidFill>
                          <a:effectLst/>
                          <a:latin typeface="Avenir Next LT W04 Regular" panose="020B0503020202020204" pitchFamily="34" charset="0"/>
                        </a:rPr>
                        <a:t>Pena-Gonzalez et al.</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a:solidFill>
                            <a:srgbClr val="000000"/>
                          </a:solidFill>
                          <a:effectLst/>
                          <a:latin typeface="Avenir Next LT W04 Regular" panose="020B0503020202020204" pitchFamily="34" charset="0"/>
                        </a:rPr>
                        <a:t>2007</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a:solidFill>
                            <a:srgbClr val="000000"/>
                          </a:solidFill>
                          <a:effectLst/>
                          <a:latin typeface="Avenir Next LT W04 Regular" panose="020B0503020202020204" pitchFamily="34" charset="0"/>
                        </a:rPr>
                        <a:t>LA</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solidFill>
                            <a:srgbClr val="000000"/>
                          </a:solidFill>
                          <a:effectLst/>
                          <a:latin typeface="Avenir Next LT W04 Regular" panose="020B0503020202020204" pitchFamily="34" charset="0"/>
                        </a:rPr>
                        <a:t>Welder</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venir Next LT W04 Regular" panose="020B0503020202020204" pitchFamily="34" charset="0"/>
                        </a:rPr>
                        <a:t>Died</a:t>
                      </a:r>
                    </a:p>
                  </a:txBody>
                  <a:tcPr anchor="ctr">
                    <a:lnL w="12700" cmpd="sng">
                      <a:noFill/>
                      <a:prstDash val="solid"/>
                    </a:lnL>
                    <a:lnR w="12700" cap="flat" cmpd="sng" algn="ctr">
                      <a:solidFill>
                        <a:srgbClr val="808080"/>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23627341"/>
                  </a:ext>
                </a:extLst>
              </a:tr>
              <a:tr h="370840">
                <a:tc>
                  <a:txBody>
                    <a:bodyPr/>
                    <a:lstStyle/>
                    <a:p>
                      <a:pPr algn="ctr"/>
                      <a:r>
                        <a:rPr lang="en-US" dirty="0">
                          <a:solidFill>
                            <a:srgbClr val="000000"/>
                          </a:solidFill>
                          <a:effectLst/>
                          <a:latin typeface="Avenir Next LT W04 Regular" panose="020B0503020202020204" pitchFamily="34" charset="0"/>
                        </a:rPr>
                        <a:t>6</a:t>
                      </a:r>
                    </a:p>
                  </a:txBody>
                  <a:tcPr anchor="ctr">
                    <a:lnL w="12700" cap="flat" cmpd="sng" algn="ctr">
                      <a:solidFill>
                        <a:srgbClr val="808080"/>
                      </a:solidFill>
                      <a:prstDash val="solid"/>
                      <a:round/>
                      <a:headEnd type="none" w="med" len="med"/>
                      <a:tailEnd type="none" w="med" len="med"/>
                    </a:lnL>
                    <a:lnR w="12700" cmpd="sng">
                      <a:noFill/>
                      <a:prstDash val="solid"/>
                    </a:lnR>
                    <a:lnT w="12700" cmpd="sng">
                      <a:noFill/>
                      <a:prstDash val="soli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6">
                        <a:lumMod val="10000"/>
                        <a:lumOff val="90000"/>
                      </a:schemeClr>
                    </a:solidFill>
                  </a:tcPr>
                </a:tc>
                <a:tc>
                  <a:txBody>
                    <a:bodyPr/>
                    <a:lstStyle/>
                    <a:p>
                      <a:r>
                        <a:rPr lang="en-US" dirty="0">
                          <a:solidFill>
                            <a:srgbClr val="000000"/>
                          </a:solidFill>
                          <a:effectLst/>
                          <a:latin typeface="Avenir Next LT W04 Regular" panose="020B0503020202020204" pitchFamily="34" charset="0"/>
                        </a:rPr>
                        <a:t>Wright et al.</a:t>
                      </a:r>
                    </a:p>
                  </a:txBody>
                  <a:tcPr anchor="ctr">
                    <a:lnL w="12700" cmpd="sng">
                      <a:noFill/>
                      <a:prstDash val="solid"/>
                    </a:lnL>
                    <a:lnR w="12700" cmpd="sng">
                      <a:noFill/>
                      <a:prstDash val="solid"/>
                    </a:lnR>
                    <a:lnT w="12700" cmpd="sng">
                      <a:noFill/>
                      <a:prstDash val="soli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dirty="0">
                          <a:solidFill>
                            <a:srgbClr val="000000"/>
                          </a:solidFill>
                          <a:effectLst/>
                          <a:latin typeface="Avenir Next LT W04 Regular" panose="020B0503020202020204" pitchFamily="34" charset="0"/>
                        </a:rPr>
                        <a:t>2011</a:t>
                      </a:r>
                    </a:p>
                  </a:txBody>
                  <a:tcPr anchor="ctr">
                    <a:lnL w="12700" cmpd="sng">
                      <a:noFill/>
                      <a:prstDash val="solid"/>
                    </a:lnL>
                    <a:lnR w="12700" cmpd="sng">
                      <a:noFill/>
                      <a:prstDash val="solid"/>
                    </a:lnR>
                    <a:lnT w="12700" cmpd="sng">
                      <a:noFill/>
                      <a:prstDash val="soli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a:solidFill>
                            <a:srgbClr val="000000"/>
                          </a:solidFill>
                          <a:effectLst/>
                          <a:latin typeface="Avenir Next LT W04 Regular" panose="020B0503020202020204" pitchFamily="34" charset="0"/>
                        </a:rPr>
                        <a:t>TX</a:t>
                      </a:r>
                    </a:p>
                  </a:txBody>
                  <a:tcPr anchor="ctr">
                    <a:lnL w="12700" cmpd="sng">
                      <a:noFill/>
                      <a:prstDash val="solid"/>
                    </a:lnL>
                    <a:lnR w="12700" cmpd="sng">
                      <a:noFill/>
                      <a:prstDash val="solid"/>
                    </a:lnR>
                    <a:lnT w="12700" cmpd="sng">
                      <a:noFill/>
                      <a:prstDash val="soli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6">
                        <a:lumMod val="10000"/>
                        <a:lumOff val="90000"/>
                      </a:schemeClr>
                    </a:solidFill>
                  </a:tcPr>
                </a:tc>
                <a:tc>
                  <a:txBody>
                    <a:bodyPr/>
                    <a:lstStyle/>
                    <a:p>
                      <a:pPr algn="ctr"/>
                      <a:r>
                        <a:rPr lang="en-US" dirty="0">
                          <a:solidFill>
                            <a:srgbClr val="000000"/>
                          </a:solidFill>
                          <a:effectLst/>
                          <a:latin typeface="Avenir Next LT W04 Regular" panose="020B0503020202020204" pitchFamily="34" charset="0"/>
                        </a:rPr>
                        <a:t>Welder</a:t>
                      </a:r>
                    </a:p>
                  </a:txBody>
                  <a:tcPr anchor="ctr">
                    <a:lnL w="12700" cmpd="sng">
                      <a:noFill/>
                      <a:prstDash val="solid"/>
                    </a:lnL>
                    <a:lnR w="12700" cmpd="sng">
                      <a:noFill/>
                      <a:prstDash val="solid"/>
                    </a:lnR>
                    <a:lnT w="12700" cmpd="sng">
                      <a:noFill/>
                      <a:prstDash val="soli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6">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Avenir Next LT W04 Regular" panose="020B0503020202020204" pitchFamily="34" charset="0"/>
                        </a:rPr>
                        <a:t>Died</a:t>
                      </a:r>
                    </a:p>
                  </a:txBody>
                  <a:tcPr anchor="ctr">
                    <a:lnL w="12700" cmpd="sng">
                      <a:noFill/>
                      <a:prstDash val="solid"/>
                    </a:lnL>
                    <a:lnR w="12700" cap="flat" cmpd="sng" algn="ctr">
                      <a:solidFill>
                        <a:srgbClr val="808080"/>
                      </a:solidFill>
                      <a:prstDash val="solid"/>
                      <a:round/>
                      <a:headEnd type="none" w="med" len="med"/>
                      <a:tailEnd type="none" w="med" len="med"/>
                    </a:lnR>
                    <a:lnT w="12700" cmpd="sng">
                      <a:noFill/>
                      <a:prstDash val="soli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chemeClr val="accent6">
                        <a:lumMod val="10000"/>
                        <a:lumOff val="90000"/>
                      </a:schemeClr>
                    </a:solidFill>
                  </a:tcPr>
                </a:tc>
                <a:extLst>
                  <a:ext uri="{0D108BD9-81ED-4DB2-BD59-A6C34878D82A}">
                    <a16:rowId xmlns:a16="http://schemas.microsoft.com/office/drawing/2014/main" val="2471305621"/>
                  </a:ext>
                </a:extLst>
              </a:tr>
            </a:tbl>
          </a:graphicData>
        </a:graphic>
      </p:graphicFrame>
    </p:spTree>
    <p:extLst>
      <p:ext uri="{BB962C8B-B14F-4D97-AF65-F5344CB8AC3E}">
        <p14:creationId xmlns:p14="http://schemas.microsoft.com/office/powerpoint/2010/main" val="34907976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AACB82-5077-4FF5-B537-0D7DD078CA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5895" y="3495815"/>
            <a:ext cx="848778" cy="1097280"/>
          </a:xfrm>
          <a:prstGeom prst="rect">
            <a:avLst/>
          </a:prstGeom>
        </p:spPr>
      </p:pic>
      <p:sp>
        <p:nvSpPr>
          <p:cNvPr id="83" name="TextBox 82">
            <a:extLst>
              <a:ext uri="{FF2B5EF4-FFF2-40B4-BE49-F238E27FC236}">
                <a16:creationId xmlns:a16="http://schemas.microsoft.com/office/drawing/2014/main" id="{DA1D5B6C-A58C-4CF8-8B01-1A11821D9023}"/>
              </a:ext>
            </a:extLst>
          </p:cNvPr>
          <p:cNvSpPr txBox="1"/>
          <p:nvPr/>
        </p:nvSpPr>
        <p:spPr>
          <a:xfrm>
            <a:off x="760032" y="287028"/>
            <a:ext cx="7623936" cy="830997"/>
          </a:xfrm>
          <a:prstGeom prst="rect">
            <a:avLst/>
          </a:prstGeom>
          <a:noFill/>
        </p:spPr>
        <p:txBody>
          <a:bodyPr wrap="square" rtlCol="0">
            <a:spAutoFit/>
          </a:bodyPr>
          <a:lstStyle/>
          <a:p>
            <a:r>
              <a:rPr lang="en-US" sz="2400" dirty="0">
                <a:solidFill>
                  <a:srgbClr val="005DAA"/>
                </a:solidFill>
                <a:latin typeface="Avenir Next LT W04 Regular" panose="020B0503020202020204" pitchFamily="34" charset="0"/>
              </a:rPr>
              <a:t>What is the </a:t>
            </a:r>
            <a:r>
              <a:rPr lang="en-US" sz="2400" b="1" dirty="0">
                <a:solidFill>
                  <a:srgbClr val="005DAA"/>
                </a:solidFill>
                <a:latin typeface="Avenir Next LT W04 Demi" panose="020B0703020202020204" pitchFamily="34" charset="0"/>
              </a:rPr>
              <a:t>connection</a:t>
            </a:r>
            <a:r>
              <a:rPr lang="en-US" sz="2400" dirty="0">
                <a:solidFill>
                  <a:srgbClr val="005DAA"/>
                </a:solidFill>
                <a:latin typeface="Avenir Next LT W04 Regular" panose="020B0503020202020204" pitchFamily="34" charset="0"/>
              </a:rPr>
              <a:t> between these rare infections and </a:t>
            </a:r>
            <a:r>
              <a:rPr lang="en-US" sz="2400" b="1" dirty="0">
                <a:solidFill>
                  <a:srgbClr val="005DAA"/>
                </a:solidFill>
                <a:latin typeface="Avenir Next LT W04 Demi" panose="020B0703020202020204" pitchFamily="34" charset="0"/>
              </a:rPr>
              <a:t>welding</a:t>
            </a:r>
            <a:r>
              <a:rPr lang="en-US" sz="2400" dirty="0">
                <a:solidFill>
                  <a:srgbClr val="005DAA"/>
                </a:solidFill>
                <a:latin typeface="Avenir Next LT W04 Regular" panose="020B0503020202020204" pitchFamily="34" charset="0"/>
              </a:rPr>
              <a:t>? </a:t>
            </a:r>
          </a:p>
        </p:txBody>
      </p:sp>
      <p:pic>
        <p:nvPicPr>
          <p:cNvPr id="7" name="Picture 6">
            <a:extLst>
              <a:ext uri="{FF2B5EF4-FFF2-40B4-BE49-F238E27FC236}">
                <a16:creationId xmlns:a16="http://schemas.microsoft.com/office/drawing/2014/main" id="{5B3E7C4A-9800-4F0D-9ABC-5A91F4A16F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485" y="1414735"/>
            <a:ext cx="1057703" cy="1604962"/>
          </a:xfrm>
          <a:prstGeom prst="rect">
            <a:avLst/>
          </a:prstGeom>
        </p:spPr>
      </p:pic>
      <p:pic>
        <p:nvPicPr>
          <p:cNvPr id="4" name="Picture 3">
            <a:extLst>
              <a:ext uri="{FF2B5EF4-FFF2-40B4-BE49-F238E27FC236}">
                <a16:creationId xmlns:a16="http://schemas.microsoft.com/office/drawing/2014/main" id="{EA20951B-5556-4667-8A8B-B8504176E9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2283" y="3499087"/>
            <a:ext cx="1291318" cy="1152253"/>
          </a:xfrm>
          <a:prstGeom prst="rect">
            <a:avLst/>
          </a:prstGeom>
        </p:spPr>
      </p:pic>
      <p:pic>
        <p:nvPicPr>
          <p:cNvPr id="10" name="Picture 9">
            <a:extLst>
              <a:ext uri="{FF2B5EF4-FFF2-40B4-BE49-F238E27FC236}">
                <a16:creationId xmlns:a16="http://schemas.microsoft.com/office/drawing/2014/main" id="{A5967453-5BF6-4DDA-8B42-4134C08D7D8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88730" y="1291590"/>
            <a:ext cx="1272570" cy="1280160"/>
          </a:xfrm>
          <a:prstGeom prst="rect">
            <a:avLst/>
          </a:prstGeom>
        </p:spPr>
      </p:pic>
      <p:cxnSp>
        <p:nvCxnSpPr>
          <p:cNvPr id="8" name="Straight Connector 7">
            <a:extLst>
              <a:ext uri="{FF2B5EF4-FFF2-40B4-BE49-F238E27FC236}">
                <a16:creationId xmlns:a16="http://schemas.microsoft.com/office/drawing/2014/main" id="{4D39C8BE-46E1-4F63-BD79-910D723F019C}"/>
              </a:ext>
            </a:extLst>
          </p:cNvPr>
          <p:cNvCxnSpPr>
            <a:cxnSpLocks/>
          </p:cNvCxnSpPr>
          <p:nvPr/>
        </p:nvCxnSpPr>
        <p:spPr>
          <a:xfrm>
            <a:off x="1710188" y="2529168"/>
            <a:ext cx="1146223" cy="884594"/>
          </a:xfrm>
          <a:prstGeom prst="line">
            <a:avLst/>
          </a:prstGeom>
          <a:ln w="57150">
            <a:solidFill>
              <a:srgbClr val="13867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E151AA2-23C1-41C7-B974-D4A42068163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92238" y="1414735"/>
            <a:ext cx="1291318" cy="1035435"/>
          </a:xfrm>
          <a:prstGeom prst="rect">
            <a:avLst/>
          </a:prstGeom>
        </p:spPr>
      </p:pic>
      <p:pic>
        <p:nvPicPr>
          <p:cNvPr id="13" name="Picture 12">
            <a:extLst>
              <a:ext uri="{FF2B5EF4-FFF2-40B4-BE49-F238E27FC236}">
                <a16:creationId xmlns:a16="http://schemas.microsoft.com/office/drawing/2014/main" id="{67759C9B-918D-4949-863B-09AAA603F0B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31923" y="3517045"/>
            <a:ext cx="1291318" cy="1155390"/>
          </a:xfrm>
          <a:prstGeom prst="rect">
            <a:avLst/>
          </a:prstGeom>
        </p:spPr>
      </p:pic>
      <p:pic>
        <p:nvPicPr>
          <p:cNvPr id="17" name="Picture 16">
            <a:extLst>
              <a:ext uri="{FF2B5EF4-FFF2-40B4-BE49-F238E27FC236}">
                <a16:creationId xmlns:a16="http://schemas.microsoft.com/office/drawing/2014/main" id="{D08B0AC0-FF65-41F6-A669-3278B679B12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742269" y="3413762"/>
            <a:ext cx="809294" cy="738390"/>
          </a:xfrm>
          <a:prstGeom prst="roundRect">
            <a:avLst>
              <a:gd name="adj" fmla="val 23169"/>
            </a:avLst>
          </a:prstGeom>
        </p:spPr>
      </p:pic>
      <p:cxnSp>
        <p:nvCxnSpPr>
          <p:cNvPr id="18" name="Straight Connector 17">
            <a:extLst>
              <a:ext uri="{FF2B5EF4-FFF2-40B4-BE49-F238E27FC236}">
                <a16:creationId xmlns:a16="http://schemas.microsoft.com/office/drawing/2014/main" id="{DD27E7F0-3F0F-455F-B01D-3259C35ED541}"/>
              </a:ext>
            </a:extLst>
          </p:cNvPr>
          <p:cNvCxnSpPr>
            <a:cxnSpLocks/>
          </p:cNvCxnSpPr>
          <p:nvPr/>
        </p:nvCxnSpPr>
        <p:spPr>
          <a:xfrm flipH="1">
            <a:off x="2856787" y="2529168"/>
            <a:ext cx="1146223" cy="884594"/>
          </a:xfrm>
          <a:prstGeom prst="line">
            <a:avLst/>
          </a:prstGeom>
          <a:ln w="57150">
            <a:solidFill>
              <a:srgbClr val="13867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DD5598-C3E4-41F4-B297-50CA31F18769}"/>
              </a:ext>
            </a:extLst>
          </p:cNvPr>
          <p:cNvCxnSpPr>
            <a:cxnSpLocks/>
          </p:cNvCxnSpPr>
          <p:nvPr/>
        </p:nvCxnSpPr>
        <p:spPr>
          <a:xfrm>
            <a:off x="4003387" y="2529168"/>
            <a:ext cx="1146223" cy="884594"/>
          </a:xfrm>
          <a:prstGeom prst="line">
            <a:avLst/>
          </a:prstGeom>
          <a:ln w="57150">
            <a:solidFill>
              <a:srgbClr val="13867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59AD68-5F57-43F2-BBCA-AF6BD0F315A9}"/>
              </a:ext>
            </a:extLst>
          </p:cNvPr>
          <p:cNvCxnSpPr>
            <a:cxnSpLocks/>
          </p:cNvCxnSpPr>
          <p:nvPr/>
        </p:nvCxnSpPr>
        <p:spPr>
          <a:xfrm flipH="1">
            <a:off x="5157942" y="2529168"/>
            <a:ext cx="1146223" cy="884594"/>
          </a:xfrm>
          <a:prstGeom prst="line">
            <a:avLst/>
          </a:prstGeom>
          <a:ln w="57150">
            <a:solidFill>
              <a:srgbClr val="13867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0B5895-C2CE-4784-9BBA-A39434E8AF50}"/>
              </a:ext>
            </a:extLst>
          </p:cNvPr>
          <p:cNvCxnSpPr>
            <a:cxnSpLocks/>
          </p:cNvCxnSpPr>
          <p:nvPr/>
        </p:nvCxnSpPr>
        <p:spPr>
          <a:xfrm>
            <a:off x="6307597" y="2529168"/>
            <a:ext cx="1146223" cy="884594"/>
          </a:xfrm>
          <a:prstGeom prst="line">
            <a:avLst/>
          </a:prstGeom>
          <a:ln w="57150">
            <a:solidFill>
              <a:srgbClr val="13867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771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 sitting, plastic, bag&#10;&#10;Description automatically generated">
            <a:extLst>
              <a:ext uri="{FF2B5EF4-FFF2-40B4-BE49-F238E27FC236}">
                <a16:creationId xmlns:a16="http://schemas.microsoft.com/office/drawing/2014/main" id="{BF9C8AE2-ECD3-475C-A047-79ABDE359C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61264" y="0"/>
            <a:ext cx="5982736" cy="2435078"/>
          </a:xfrm>
          <a:prstGeom prst="rect">
            <a:avLst/>
          </a:prstGeom>
        </p:spPr>
      </p:pic>
      <p:pic>
        <p:nvPicPr>
          <p:cNvPr id="9" name="Picture 8" descr="A picture containing outdoor, person, person, holding&#10;&#10;Description automatically generated">
            <a:extLst>
              <a:ext uri="{FF2B5EF4-FFF2-40B4-BE49-F238E27FC236}">
                <a16:creationId xmlns:a16="http://schemas.microsoft.com/office/drawing/2014/main" id="{8FDAA085-2BDA-46EE-8040-630641ECD4D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53200" y="2441350"/>
            <a:ext cx="2590800" cy="2702150"/>
          </a:xfrm>
          <a:prstGeom prst="rect">
            <a:avLst/>
          </a:prstGeom>
        </p:spPr>
      </p:pic>
      <p:pic>
        <p:nvPicPr>
          <p:cNvPr id="16" name="Picture 15" descr="A picture containing grass, person, outdoor, person&#10;&#10;Description automatically generated">
            <a:extLst>
              <a:ext uri="{FF2B5EF4-FFF2-40B4-BE49-F238E27FC236}">
                <a16:creationId xmlns:a16="http://schemas.microsoft.com/office/drawing/2014/main" id="{BDB8FFC8-E0AA-4DC3-A039-17F21D36BD0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3161264" cy="5143500"/>
          </a:xfrm>
          <a:prstGeom prst="rect">
            <a:avLst/>
          </a:prstGeom>
        </p:spPr>
      </p:pic>
      <p:pic>
        <p:nvPicPr>
          <p:cNvPr id="20" name="Picture 19" descr="A picture containing outdoor, hydrant, fire, sitting&#10;&#10;Description automatically generated">
            <a:extLst>
              <a:ext uri="{FF2B5EF4-FFF2-40B4-BE49-F238E27FC236}">
                <a16:creationId xmlns:a16="http://schemas.microsoft.com/office/drawing/2014/main" id="{D4E36F24-EE69-44B3-BB6D-F186DA01836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161264" y="2435078"/>
            <a:ext cx="3391936" cy="2708422"/>
          </a:xfrm>
          <a:prstGeom prst="rect">
            <a:avLst/>
          </a:prstGeom>
        </p:spPr>
      </p:pic>
      <p:sp>
        <p:nvSpPr>
          <p:cNvPr id="2" name="TextBox 1">
            <a:extLst>
              <a:ext uri="{FF2B5EF4-FFF2-40B4-BE49-F238E27FC236}">
                <a16:creationId xmlns:a16="http://schemas.microsoft.com/office/drawing/2014/main" id="{816D8137-00BD-E743-7D43-F3C7CE633888}"/>
              </a:ext>
            </a:extLst>
          </p:cNvPr>
          <p:cNvSpPr txBox="1"/>
          <p:nvPr/>
        </p:nvSpPr>
        <p:spPr>
          <a:xfrm>
            <a:off x="2097604" y="-27709"/>
            <a:ext cx="5014258" cy="646331"/>
          </a:xfrm>
          <a:prstGeom prst="rect">
            <a:avLst/>
          </a:prstGeom>
          <a:solidFill>
            <a:schemeClr val="bg1"/>
          </a:solidFill>
        </p:spPr>
        <p:txBody>
          <a:bodyPr wrap="none" rtlCol="0">
            <a:spAutoFit/>
          </a:bodyPr>
          <a:lstStyle/>
          <a:p>
            <a:r>
              <a:rPr lang="en-US" sz="3600" dirty="0">
                <a:solidFill>
                  <a:srgbClr val="005DAA"/>
                </a:solidFill>
              </a:rPr>
              <a:t>EPI-AID MS and LA, 2020</a:t>
            </a:r>
          </a:p>
        </p:txBody>
      </p:sp>
    </p:spTree>
    <p:extLst>
      <p:ext uri="{BB962C8B-B14F-4D97-AF65-F5344CB8AC3E}">
        <p14:creationId xmlns:p14="http://schemas.microsoft.com/office/powerpoint/2010/main" val="35103221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F2476190-B0C7-462A-9524-7EF65DACF1F5}"/>
              </a:ext>
            </a:extLst>
          </p:cNvPr>
          <p:cNvSpPr txBox="1"/>
          <p:nvPr/>
        </p:nvSpPr>
        <p:spPr>
          <a:xfrm>
            <a:off x="258935" y="57041"/>
            <a:ext cx="5449202" cy="523220"/>
          </a:xfrm>
          <a:prstGeom prst="rect">
            <a:avLst/>
          </a:prstGeom>
          <a:noFill/>
          <a:ln w="19050">
            <a:noFill/>
          </a:ln>
        </p:spPr>
        <p:txBody>
          <a:bodyPr wrap="square" rtlCol="0">
            <a:spAutoFit/>
          </a:bodyPr>
          <a:lstStyle/>
          <a:p>
            <a:r>
              <a:rPr lang="en-US" sz="2800" dirty="0">
                <a:solidFill>
                  <a:srgbClr val="138677"/>
                </a:solidFill>
                <a:latin typeface="Avenir Next LT W04 Demi" panose="020B0703020202020204" pitchFamily="34" charset="0"/>
              </a:rPr>
              <a:t>Worksite overview</a:t>
            </a:r>
          </a:p>
        </p:txBody>
      </p:sp>
      <p:pic>
        <p:nvPicPr>
          <p:cNvPr id="115" name="Picture 114">
            <a:extLst>
              <a:ext uri="{FF2B5EF4-FFF2-40B4-BE49-F238E27FC236}">
                <a16:creationId xmlns:a16="http://schemas.microsoft.com/office/drawing/2014/main" id="{33BCBF28-6B83-4862-B443-ABA236DFC34A}"/>
              </a:ext>
            </a:extLst>
          </p:cNvPr>
          <p:cNvPicPr>
            <a:picLocks noChangeAspect="1"/>
          </p:cNvPicPr>
          <p:nvPr/>
        </p:nvPicPr>
        <p:blipFill>
          <a:blip r:embed="rId3"/>
          <a:stretch>
            <a:fillRect/>
          </a:stretch>
        </p:blipFill>
        <p:spPr>
          <a:xfrm>
            <a:off x="7743748" y="72591"/>
            <a:ext cx="1274174" cy="1298561"/>
          </a:xfrm>
          <a:prstGeom prst="rect">
            <a:avLst/>
          </a:prstGeom>
        </p:spPr>
      </p:pic>
      <p:pic>
        <p:nvPicPr>
          <p:cNvPr id="48" name="Picture 47">
            <a:extLst>
              <a:ext uri="{FF2B5EF4-FFF2-40B4-BE49-F238E27FC236}">
                <a16:creationId xmlns:a16="http://schemas.microsoft.com/office/drawing/2014/main" id="{8F3A2ECC-5BC0-4840-905B-4BC72F1B04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70827" y="583144"/>
            <a:ext cx="5602345" cy="4418424"/>
          </a:xfrm>
          <a:prstGeom prst="rect">
            <a:avLst/>
          </a:prstGeom>
        </p:spPr>
      </p:pic>
      <p:sp>
        <p:nvSpPr>
          <p:cNvPr id="5" name="Text Placeholder 3">
            <a:extLst>
              <a:ext uri="{FF2B5EF4-FFF2-40B4-BE49-F238E27FC236}">
                <a16:creationId xmlns:a16="http://schemas.microsoft.com/office/drawing/2014/main" id="{6151F364-E57A-400D-A6EC-D5D90BE8B433}"/>
              </a:ext>
            </a:extLst>
          </p:cNvPr>
          <p:cNvSpPr txBox="1">
            <a:spLocks/>
          </p:cNvSpPr>
          <p:nvPr/>
        </p:nvSpPr>
        <p:spPr>
          <a:xfrm>
            <a:off x="7373172" y="4833612"/>
            <a:ext cx="1770828" cy="30988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accent6">
                    <a:lumMod val="75000"/>
                    <a:lumOff val="25000"/>
                  </a:schemeClr>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accent6"/>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accent6"/>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accent6"/>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accent6"/>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dirty="0">
                <a:solidFill>
                  <a:schemeClr val="accent4">
                    <a:lumMod val="50000"/>
                  </a:schemeClr>
                </a:solidFill>
                <a:latin typeface="Avenir Next LT W04 Regular" panose="020B0503020202020204" pitchFamily="34" charset="0"/>
              </a:rPr>
              <a:t>*Image from Google Maps, 2020</a:t>
            </a:r>
          </a:p>
        </p:txBody>
      </p:sp>
    </p:spTree>
    <p:extLst>
      <p:ext uri="{BB962C8B-B14F-4D97-AF65-F5344CB8AC3E}">
        <p14:creationId xmlns:p14="http://schemas.microsoft.com/office/powerpoint/2010/main" val="35767886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942B65-E5ED-4DEF-B4B1-6FF08FD67F31}"/>
              </a:ext>
            </a:extLst>
          </p:cNvPr>
          <p:cNvSpPr txBox="1"/>
          <p:nvPr/>
        </p:nvSpPr>
        <p:spPr>
          <a:xfrm>
            <a:off x="760032" y="1406081"/>
            <a:ext cx="7504402" cy="3323987"/>
          </a:xfrm>
          <a:prstGeom prst="rect">
            <a:avLst/>
          </a:prstGeom>
          <a:noFill/>
        </p:spPr>
        <p:txBody>
          <a:bodyPr wrap="square" rtlCol="0">
            <a:spAutoFit/>
          </a:bodyPr>
          <a:lstStyle/>
          <a:p>
            <a:pPr marL="457200" indent="-457200">
              <a:buFont typeface="Arial" panose="020B0604020202020204" pitchFamily="34" charset="0"/>
              <a:buChar char="•"/>
            </a:pPr>
            <a:r>
              <a:rPr lang="en-US" sz="2000" dirty="0">
                <a:solidFill>
                  <a:srgbClr val="000000"/>
                </a:solidFill>
                <a:latin typeface="Avenir Next LT W04 Regular" panose="020B0503020202020204" pitchFamily="34" charset="0"/>
              </a:rPr>
              <a:t>Worksite in Louisiana </a:t>
            </a:r>
            <a:r>
              <a:rPr lang="en-US" sz="2000" dirty="0">
                <a:solidFill>
                  <a:srgbClr val="808080"/>
                </a:solidFill>
                <a:latin typeface="Avenir Next LT W04 Regular" panose="020B0503020202020204" pitchFamily="34" charset="0"/>
              </a:rPr>
              <a:t>(n=132)</a:t>
            </a:r>
            <a:r>
              <a:rPr lang="en-US" sz="2000" dirty="0">
                <a:solidFill>
                  <a:srgbClr val="000000"/>
                </a:solidFill>
                <a:latin typeface="Avenir Next LT W04 Regular" panose="020B0503020202020204" pitchFamily="34" charset="0"/>
              </a:rPr>
              <a:t>:</a:t>
            </a:r>
          </a:p>
          <a:p>
            <a:pPr lvl="1"/>
            <a:r>
              <a:rPr lang="en-US" sz="2000" dirty="0">
                <a:solidFill>
                  <a:srgbClr val="000000"/>
                </a:solidFill>
                <a:latin typeface="Avenir Next LT W04 Regular" panose="020B0503020202020204" pitchFamily="34" charset="0"/>
              </a:rPr>
              <a:t>	</a:t>
            </a:r>
            <a:r>
              <a:rPr lang="en-US" dirty="0">
                <a:solidFill>
                  <a:schemeClr val="bg2"/>
                </a:solidFill>
                <a:latin typeface="Avenir Next LT W04 Demi" panose="020B0703020202020204" pitchFamily="34" charset="0"/>
              </a:rPr>
              <a:t>0</a:t>
            </a:r>
            <a:r>
              <a:rPr lang="en-US" dirty="0">
                <a:solidFill>
                  <a:srgbClr val="FF0000"/>
                </a:solidFill>
                <a:latin typeface="Avenir Next LT W04 Demi" panose="020B0703020202020204" pitchFamily="34" charset="0"/>
              </a:rPr>
              <a:t>10</a:t>
            </a:r>
            <a:r>
              <a:rPr lang="en-US" dirty="0">
                <a:solidFill>
                  <a:srgbClr val="000000"/>
                </a:solidFill>
                <a:latin typeface="Avenir Next LT W04 Regular" panose="020B0503020202020204" pitchFamily="34" charset="0"/>
              </a:rPr>
              <a:t> Positive	</a:t>
            </a:r>
            <a:r>
              <a:rPr lang="en-US" dirty="0">
                <a:solidFill>
                  <a:schemeClr val="tx2"/>
                </a:solidFill>
                <a:latin typeface="Avenir Next LT W04 Demi" panose="020B0703020202020204" pitchFamily="34" charset="0"/>
              </a:rPr>
              <a:t>0</a:t>
            </a:r>
            <a:r>
              <a:rPr lang="en-US" dirty="0">
                <a:solidFill>
                  <a:srgbClr val="FF0000"/>
                </a:solidFill>
                <a:latin typeface="Avenir Next LT W04 Demi" panose="020B0703020202020204" pitchFamily="34" charset="0"/>
              </a:rPr>
              <a:t>4</a:t>
            </a:r>
            <a:r>
              <a:rPr lang="en-US" dirty="0">
                <a:solidFill>
                  <a:srgbClr val="FF0000"/>
                </a:solidFill>
                <a:latin typeface="Avenir Next LT W04 Regular" panose="020B0503020202020204" pitchFamily="34" charset="0"/>
              </a:rPr>
              <a:t> </a:t>
            </a:r>
            <a:r>
              <a:rPr lang="en-US" dirty="0">
                <a:solidFill>
                  <a:srgbClr val="000000"/>
                </a:solidFill>
                <a:latin typeface="Avenir Next LT W04 Regular" panose="020B0503020202020204" pitchFamily="34" charset="0"/>
              </a:rPr>
              <a:t>Inconclusive</a:t>
            </a:r>
          </a:p>
          <a:p>
            <a:pPr lvl="1"/>
            <a:r>
              <a:rPr lang="en-US" dirty="0">
                <a:solidFill>
                  <a:srgbClr val="808080"/>
                </a:solidFill>
                <a:latin typeface="Avenir Next LT W04 Regular" panose="020B0503020202020204" pitchFamily="34" charset="0"/>
              </a:rPr>
              <a:t>	</a:t>
            </a:r>
            <a:r>
              <a:rPr lang="en-US" dirty="0">
                <a:solidFill>
                  <a:srgbClr val="138677"/>
                </a:solidFill>
                <a:latin typeface="Avenir Next LT W04 Demi" panose="020B0703020202020204" pitchFamily="34" charset="0"/>
              </a:rPr>
              <a:t>118</a:t>
            </a:r>
            <a:r>
              <a:rPr lang="en-US" dirty="0">
                <a:solidFill>
                  <a:srgbClr val="808080"/>
                </a:solidFill>
                <a:latin typeface="Avenir Next LT W04 Regular" panose="020B0503020202020204" pitchFamily="34" charset="0"/>
              </a:rPr>
              <a:t> Negative</a:t>
            </a:r>
          </a:p>
          <a:p>
            <a:pPr marL="0" lvl="1"/>
            <a:endParaRPr lang="en-US" sz="2000" dirty="0">
              <a:solidFill>
                <a:srgbClr val="000000"/>
              </a:solidFill>
              <a:latin typeface="Avenir Next LT W04 Regular" panose="020B0503020202020204" pitchFamily="34" charset="0"/>
            </a:endParaRPr>
          </a:p>
          <a:p>
            <a:pPr marL="457200" indent="-457200">
              <a:buFont typeface="Arial" panose="020B0604020202020204" pitchFamily="34" charset="0"/>
              <a:buChar char="•"/>
            </a:pPr>
            <a:r>
              <a:rPr lang="en-US" sz="2000" dirty="0">
                <a:solidFill>
                  <a:srgbClr val="000000"/>
                </a:solidFill>
                <a:latin typeface="Avenir Next LT W04 Regular" panose="020B0503020202020204" pitchFamily="34" charset="0"/>
              </a:rPr>
              <a:t>Work-related items in Mississippi </a:t>
            </a:r>
            <a:r>
              <a:rPr lang="en-US" sz="2000" dirty="0">
                <a:solidFill>
                  <a:srgbClr val="808080"/>
                </a:solidFill>
                <a:latin typeface="Avenir Next LT W04 Regular" panose="020B0503020202020204" pitchFamily="34" charset="0"/>
              </a:rPr>
              <a:t>(n=18)</a:t>
            </a:r>
            <a:r>
              <a:rPr lang="en-US" sz="2000" dirty="0">
                <a:solidFill>
                  <a:srgbClr val="000000"/>
                </a:solidFill>
                <a:latin typeface="Avenir Next LT W04 Regular" panose="020B0503020202020204" pitchFamily="34" charset="0"/>
              </a:rPr>
              <a:t>:</a:t>
            </a:r>
          </a:p>
          <a:p>
            <a:pPr lvl="1"/>
            <a:r>
              <a:rPr lang="en-US" dirty="0">
                <a:solidFill>
                  <a:srgbClr val="000000"/>
                </a:solidFill>
                <a:latin typeface="Avenir Next LT W04 Regular" panose="020B0503020202020204" pitchFamily="34" charset="0"/>
              </a:rPr>
              <a:t>	</a:t>
            </a:r>
            <a:r>
              <a:rPr lang="en-US" dirty="0">
                <a:solidFill>
                  <a:schemeClr val="tx2"/>
                </a:solidFill>
                <a:latin typeface="Avenir Next LT W04 Demi" panose="020B0703020202020204" pitchFamily="34" charset="0"/>
              </a:rPr>
              <a:t>00</a:t>
            </a:r>
            <a:r>
              <a:rPr lang="en-US" dirty="0">
                <a:solidFill>
                  <a:srgbClr val="FF0000"/>
                </a:solidFill>
                <a:latin typeface="Avenir Next LT W04 Demi" panose="020B0703020202020204" pitchFamily="34" charset="0"/>
              </a:rPr>
              <a:t>4</a:t>
            </a:r>
            <a:r>
              <a:rPr lang="en-US" dirty="0">
                <a:solidFill>
                  <a:srgbClr val="000000"/>
                </a:solidFill>
                <a:latin typeface="Avenir Next LT W04 Regular" panose="020B0503020202020204" pitchFamily="34" charset="0"/>
              </a:rPr>
              <a:t> Positive</a:t>
            </a:r>
            <a:r>
              <a:rPr lang="en-US" dirty="0">
                <a:solidFill>
                  <a:srgbClr val="808080"/>
                </a:solidFill>
                <a:latin typeface="Avenir Next LT W04 Regular" panose="020B0503020202020204" pitchFamily="34" charset="0"/>
              </a:rPr>
              <a:t>	</a:t>
            </a:r>
            <a:r>
              <a:rPr lang="en-US" dirty="0">
                <a:solidFill>
                  <a:schemeClr val="tx2"/>
                </a:solidFill>
                <a:latin typeface="Avenir Next LT W04 Demi" panose="020B0703020202020204" pitchFamily="34" charset="0"/>
              </a:rPr>
              <a:t>0</a:t>
            </a:r>
            <a:r>
              <a:rPr lang="en-US" dirty="0">
                <a:solidFill>
                  <a:srgbClr val="138677"/>
                </a:solidFill>
                <a:latin typeface="Avenir Next LT W04 Demi" panose="020B0703020202020204" pitchFamily="34" charset="0"/>
              </a:rPr>
              <a:t>0</a:t>
            </a:r>
            <a:r>
              <a:rPr lang="en-US" dirty="0">
                <a:solidFill>
                  <a:srgbClr val="808080"/>
                </a:solidFill>
                <a:latin typeface="Avenir Next LT W04 Regular" panose="020B0503020202020204" pitchFamily="34" charset="0"/>
              </a:rPr>
              <a:t> Inconclusive</a:t>
            </a:r>
          </a:p>
          <a:p>
            <a:pPr lvl="1"/>
            <a:r>
              <a:rPr lang="en-US" dirty="0">
                <a:solidFill>
                  <a:srgbClr val="808080"/>
                </a:solidFill>
                <a:latin typeface="Avenir Next LT W04 Regular" panose="020B0503020202020204" pitchFamily="34" charset="0"/>
              </a:rPr>
              <a:t>	</a:t>
            </a:r>
            <a:r>
              <a:rPr lang="en-US" dirty="0">
                <a:solidFill>
                  <a:schemeClr val="tx2"/>
                </a:solidFill>
                <a:latin typeface="Avenir Next LT W04 Demi" panose="020B0703020202020204" pitchFamily="34" charset="0"/>
              </a:rPr>
              <a:t>0</a:t>
            </a:r>
            <a:r>
              <a:rPr lang="en-US" dirty="0">
                <a:solidFill>
                  <a:srgbClr val="138677"/>
                </a:solidFill>
                <a:latin typeface="Avenir Next LT W04 Demi" panose="020B0703020202020204" pitchFamily="34" charset="0"/>
              </a:rPr>
              <a:t>14</a:t>
            </a:r>
            <a:r>
              <a:rPr lang="en-US" dirty="0">
                <a:solidFill>
                  <a:srgbClr val="808080"/>
                </a:solidFill>
                <a:latin typeface="Avenir Next LT W04 Regular" panose="020B0503020202020204" pitchFamily="34" charset="0"/>
              </a:rPr>
              <a:t> Negative</a:t>
            </a:r>
          </a:p>
          <a:p>
            <a:endParaRPr lang="en-US" sz="2000" dirty="0">
              <a:solidFill>
                <a:srgbClr val="000000"/>
              </a:solidFill>
              <a:latin typeface="Avenir Next LT W04 Regular" panose="020B0503020202020204" pitchFamily="34" charset="0"/>
            </a:endParaRPr>
          </a:p>
          <a:p>
            <a:pPr marL="457200" indent="-457200">
              <a:buFont typeface="Arial" panose="020B0604020202020204" pitchFamily="34" charset="0"/>
              <a:buChar char="•"/>
            </a:pPr>
            <a:r>
              <a:rPr lang="en-US" sz="2000" dirty="0">
                <a:solidFill>
                  <a:srgbClr val="000000"/>
                </a:solidFill>
                <a:latin typeface="Avenir Next LT W04 Regular" panose="020B0503020202020204" pitchFamily="34" charset="0"/>
              </a:rPr>
              <a:t>Patient’s home in Mississippi </a:t>
            </a:r>
            <a:r>
              <a:rPr lang="en-US" sz="2000" dirty="0">
                <a:solidFill>
                  <a:srgbClr val="808080"/>
                </a:solidFill>
                <a:latin typeface="Avenir Next LT W04 Regular" panose="020B0503020202020204" pitchFamily="34" charset="0"/>
              </a:rPr>
              <a:t>(n=35)</a:t>
            </a:r>
            <a:r>
              <a:rPr lang="en-US" sz="2000" dirty="0">
                <a:solidFill>
                  <a:srgbClr val="000000"/>
                </a:solidFill>
                <a:latin typeface="Avenir Next LT W04 Regular" panose="020B0503020202020204" pitchFamily="34" charset="0"/>
              </a:rPr>
              <a:t>:</a:t>
            </a:r>
          </a:p>
          <a:p>
            <a:pPr lvl="1"/>
            <a:r>
              <a:rPr lang="en-US" dirty="0">
                <a:solidFill>
                  <a:srgbClr val="000000"/>
                </a:solidFill>
                <a:latin typeface="Avenir Next LT W04 Regular" panose="020B0503020202020204" pitchFamily="34" charset="0"/>
              </a:rPr>
              <a:t>	</a:t>
            </a:r>
            <a:r>
              <a:rPr lang="en-US" dirty="0">
                <a:solidFill>
                  <a:schemeClr val="tx2"/>
                </a:solidFill>
                <a:latin typeface="Avenir Next LT W04 Demi" panose="020B0703020202020204" pitchFamily="34" charset="0"/>
              </a:rPr>
              <a:t>00</a:t>
            </a:r>
            <a:r>
              <a:rPr lang="en-US" dirty="0">
                <a:solidFill>
                  <a:srgbClr val="138677"/>
                </a:solidFill>
                <a:latin typeface="Avenir Next LT W04 Demi" panose="020B0703020202020204" pitchFamily="34" charset="0"/>
              </a:rPr>
              <a:t>0</a:t>
            </a:r>
            <a:r>
              <a:rPr lang="en-US" dirty="0">
                <a:solidFill>
                  <a:srgbClr val="808080"/>
                </a:solidFill>
                <a:latin typeface="Avenir Next LT W04 Regular" panose="020B0503020202020204" pitchFamily="34" charset="0"/>
              </a:rPr>
              <a:t> Positive	</a:t>
            </a:r>
            <a:r>
              <a:rPr lang="en-US" dirty="0">
                <a:solidFill>
                  <a:schemeClr val="tx2"/>
                </a:solidFill>
                <a:latin typeface="Avenir Next LT W04 Demi" panose="020B0703020202020204" pitchFamily="34" charset="0"/>
              </a:rPr>
              <a:t>0</a:t>
            </a:r>
            <a:r>
              <a:rPr lang="en-US" dirty="0">
                <a:solidFill>
                  <a:srgbClr val="138677"/>
                </a:solidFill>
                <a:latin typeface="Avenir Next LT W04 Demi" panose="020B0703020202020204" pitchFamily="34" charset="0"/>
              </a:rPr>
              <a:t>0</a:t>
            </a:r>
            <a:r>
              <a:rPr lang="en-US" dirty="0">
                <a:solidFill>
                  <a:srgbClr val="808080"/>
                </a:solidFill>
                <a:latin typeface="Avenir Next LT W04 Regular" panose="020B0503020202020204" pitchFamily="34" charset="0"/>
              </a:rPr>
              <a:t> Inconclusive</a:t>
            </a:r>
          </a:p>
          <a:p>
            <a:pPr lvl="1"/>
            <a:r>
              <a:rPr lang="en-US" dirty="0">
                <a:solidFill>
                  <a:srgbClr val="808080"/>
                </a:solidFill>
                <a:latin typeface="Avenir Next LT W04 Regular" panose="020B0503020202020204" pitchFamily="34" charset="0"/>
              </a:rPr>
              <a:t>	</a:t>
            </a:r>
            <a:r>
              <a:rPr lang="en-US" dirty="0">
                <a:solidFill>
                  <a:schemeClr val="bg2"/>
                </a:solidFill>
                <a:latin typeface="Avenir Next LT W04 Demi" panose="020B0703020202020204" pitchFamily="34" charset="0"/>
              </a:rPr>
              <a:t>0</a:t>
            </a:r>
            <a:r>
              <a:rPr lang="en-US" dirty="0">
                <a:solidFill>
                  <a:srgbClr val="138677"/>
                </a:solidFill>
                <a:latin typeface="Avenir Next LT W04 Demi" panose="020B0703020202020204" pitchFamily="34" charset="0"/>
              </a:rPr>
              <a:t>35</a:t>
            </a:r>
            <a:r>
              <a:rPr lang="en-US" dirty="0">
                <a:solidFill>
                  <a:srgbClr val="808080"/>
                </a:solidFill>
                <a:latin typeface="Avenir Next LT W04 Regular" panose="020B0503020202020204" pitchFamily="34" charset="0"/>
              </a:rPr>
              <a:t> Negative</a:t>
            </a:r>
          </a:p>
        </p:txBody>
      </p:sp>
      <p:sp>
        <p:nvSpPr>
          <p:cNvPr id="83" name="TextBox 82">
            <a:extLst>
              <a:ext uri="{FF2B5EF4-FFF2-40B4-BE49-F238E27FC236}">
                <a16:creationId xmlns:a16="http://schemas.microsoft.com/office/drawing/2014/main" id="{DA1D5B6C-A58C-4CF8-8B01-1A11821D9023}"/>
              </a:ext>
            </a:extLst>
          </p:cNvPr>
          <p:cNvSpPr txBox="1"/>
          <p:nvPr/>
        </p:nvSpPr>
        <p:spPr>
          <a:xfrm>
            <a:off x="760032" y="287028"/>
            <a:ext cx="7791785" cy="830997"/>
          </a:xfrm>
          <a:prstGeom prst="rect">
            <a:avLst/>
          </a:prstGeom>
          <a:noFill/>
        </p:spPr>
        <p:txBody>
          <a:bodyPr wrap="square" rtlCol="0">
            <a:spAutoFit/>
          </a:bodyPr>
          <a:lstStyle/>
          <a:p>
            <a:r>
              <a:rPr lang="en-US" sz="2400" dirty="0">
                <a:solidFill>
                  <a:srgbClr val="005DAA"/>
                </a:solidFill>
                <a:latin typeface="Avenir Next LT W04 Regular" panose="020B0503020202020204" pitchFamily="34" charset="0"/>
              </a:rPr>
              <a:t>All samples were tested and </a:t>
            </a:r>
            <a:r>
              <a:rPr lang="en-US" sz="2400" b="1" dirty="0">
                <a:solidFill>
                  <a:srgbClr val="005DAA"/>
                </a:solidFill>
                <a:latin typeface="Avenir Next LT W04 Demi" panose="020B0703020202020204" pitchFamily="34" charset="0"/>
              </a:rPr>
              <a:t>14 were RT-PCR positive – all from the worksite or work-related items</a:t>
            </a:r>
            <a:r>
              <a:rPr lang="en-US" sz="2400" b="1" dirty="0">
                <a:solidFill>
                  <a:srgbClr val="005DAA"/>
                </a:solidFill>
                <a:latin typeface="Avenir Next LT W04 Regular" panose="020B0503020202020204" pitchFamily="34" charset="0"/>
              </a:rPr>
              <a:t>.</a:t>
            </a:r>
          </a:p>
        </p:txBody>
      </p:sp>
      <p:grpSp>
        <p:nvGrpSpPr>
          <p:cNvPr id="49" name="Group 48">
            <a:extLst>
              <a:ext uri="{FF2B5EF4-FFF2-40B4-BE49-F238E27FC236}">
                <a16:creationId xmlns:a16="http://schemas.microsoft.com/office/drawing/2014/main" id="{63304D0B-C287-5B42-29ED-7B3BA2502A89}"/>
              </a:ext>
            </a:extLst>
          </p:cNvPr>
          <p:cNvGrpSpPr/>
          <p:nvPr/>
        </p:nvGrpSpPr>
        <p:grpSpPr>
          <a:xfrm>
            <a:off x="6458126" y="1156709"/>
            <a:ext cx="1925842" cy="1134566"/>
            <a:chOff x="1436915" y="913939"/>
            <a:chExt cx="6501800" cy="3841282"/>
          </a:xfrm>
        </p:grpSpPr>
        <p:sp>
          <p:nvSpPr>
            <p:cNvPr id="50" name="Rectangle: Rounded Corners 49">
              <a:extLst>
                <a:ext uri="{FF2B5EF4-FFF2-40B4-BE49-F238E27FC236}">
                  <a16:creationId xmlns:a16="http://schemas.microsoft.com/office/drawing/2014/main" id="{6AADD61D-72BD-4C97-2CCE-3CCB1815EB9F}"/>
                </a:ext>
              </a:extLst>
            </p:cNvPr>
            <p:cNvSpPr/>
            <p:nvPr/>
          </p:nvSpPr>
          <p:spPr>
            <a:xfrm>
              <a:off x="1436915" y="913939"/>
              <a:ext cx="6300908" cy="3806283"/>
            </a:xfrm>
            <a:prstGeom prst="roundRect">
              <a:avLst>
                <a:gd name="adj" fmla="val 9601"/>
              </a:avLst>
            </a:prstGeom>
            <a:solidFill>
              <a:srgbClr val="00CC99"/>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11627BA-142A-5943-0A8B-59636A67424E}"/>
                </a:ext>
              </a:extLst>
            </p:cNvPr>
            <p:cNvSpPr/>
            <p:nvPr/>
          </p:nvSpPr>
          <p:spPr>
            <a:xfrm>
              <a:off x="1789772" y="1236889"/>
              <a:ext cx="5589229" cy="3146039"/>
            </a:xfrm>
            <a:prstGeom prst="rect">
              <a:avLst/>
            </a:prstGeom>
            <a:pattFill prst="pct90">
              <a:fgClr>
                <a:schemeClr val="tx2">
                  <a:lumMod val="95000"/>
                </a:schemeClr>
              </a:fgClr>
              <a:bgClr>
                <a:schemeClr val="tx2">
                  <a:lumMod val="75000"/>
                </a:schemeClr>
              </a:bgClr>
            </a:patt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FA402241-0BD6-DDB4-63C5-367FDD600423}"/>
                </a:ext>
              </a:extLst>
            </p:cNvPr>
            <p:cNvSpPr/>
            <p:nvPr/>
          </p:nvSpPr>
          <p:spPr>
            <a:xfrm>
              <a:off x="4385803" y="2881493"/>
              <a:ext cx="798227" cy="530052"/>
            </a:xfrm>
            <a:prstGeom prst="roundRect">
              <a:avLst/>
            </a:prstGeom>
            <a:pattFill prst="pct90">
              <a:fgClr>
                <a:schemeClr val="bg2">
                  <a:lumMod val="50000"/>
                </a:schemeClr>
              </a:fgClr>
              <a:bgClr>
                <a:schemeClr val="tx2">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52D127A-A9F4-3E71-A5F6-9B470880A2C6}"/>
                </a:ext>
              </a:extLst>
            </p:cNvPr>
            <p:cNvSpPr/>
            <p:nvPr/>
          </p:nvSpPr>
          <p:spPr>
            <a:xfrm rot="20195638">
              <a:off x="3769121" y="2356275"/>
              <a:ext cx="640363" cy="530052"/>
            </a:xfrm>
            <a:prstGeom prst="ellipse">
              <a:avLst/>
            </a:prstGeom>
            <a:pattFill prst="pct90">
              <a:fgClr>
                <a:schemeClr val="bg2">
                  <a:lumMod val="50000"/>
                </a:schemeClr>
              </a:fgClr>
              <a:bgClr>
                <a:schemeClr val="tx2">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6A6A4C1-6379-3FC7-2F8F-6C0469534AD9}"/>
                </a:ext>
              </a:extLst>
            </p:cNvPr>
            <p:cNvSpPr/>
            <p:nvPr/>
          </p:nvSpPr>
          <p:spPr>
            <a:xfrm>
              <a:off x="1935812" y="2058333"/>
              <a:ext cx="2194560" cy="2194560"/>
            </a:xfrm>
            <a:prstGeom prst="ellipse">
              <a:avLst/>
            </a:prstGeom>
            <a:solidFill>
              <a:schemeClr val="bg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53D9B693-2315-18ED-5688-0A36F963F225}"/>
                </a:ext>
              </a:extLst>
            </p:cNvPr>
            <p:cNvCxnSpPr/>
            <p:nvPr/>
          </p:nvCxnSpPr>
          <p:spPr>
            <a:xfrm>
              <a:off x="4130370" y="3056909"/>
              <a:ext cx="951571"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7845FE-E7A9-D390-255B-6026D9EC1C31}"/>
                </a:ext>
              </a:extLst>
            </p:cNvPr>
            <p:cNvCxnSpPr/>
            <p:nvPr/>
          </p:nvCxnSpPr>
          <p:spPr>
            <a:xfrm>
              <a:off x="4130371" y="3241105"/>
              <a:ext cx="951571"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B095522-91E6-CFBA-4B08-CFDFC65A5792}"/>
                </a:ext>
              </a:extLst>
            </p:cNvPr>
            <p:cNvCxnSpPr>
              <a:cxnSpLocks/>
            </p:cNvCxnSpPr>
            <p:nvPr/>
          </p:nvCxnSpPr>
          <p:spPr>
            <a:xfrm>
              <a:off x="4235301" y="3054421"/>
              <a:ext cx="0" cy="184196"/>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9457DA9-F6E1-FD4C-A79B-4544D2CC45EC}"/>
                </a:ext>
              </a:extLst>
            </p:cNvPr>
            <p:cNvCxnSpPr>
              <a:cxnSpLocks/>
            </p:cNvCxnSpPr>
            <p:nvPr/>
          </p:nvCxnSpPr>
          <p:spPr>
            <a:xfrm>
              <a:off x="4354849" y="3054421"/>
              <a:ext cx="0" cy="184196"/>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13E242A-87FB-F6BF-FD65-B15D87941B9C}"/>
                </a:ext>
              </a:extLst>
            </p:cNvPr>
            <p:cNvCxnSpPr>
              <a:cxnSpLocks/>
            </p:cNvCxnSpPr>
            <p:nvPr/>
          </p:nvCxnSpPr>
          <p:spPr>
            <a:xfrm>
              <a:off x="4471858" y="3054421"/>
              <a:ext cx="0" cy="184196"/>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50F80D0-046A-2B44-A149-B3A882799408}"/>
                </a:ext>
              </a:extLst>
            </p:cNvPr>
            <p:cNvCxnSpPr>
              <a:cxnSpLocks/>
            </p:cNvCxnSpPr>
            <p:nvPr/>
          </p:nvCxnSpPr>
          <p:spPr>
            <a:xfrm>
              <a:off x="4584387" y="3054421"/>
              <a:ext cx="0" cy="184196"/>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478204A-8FE9-DEB7-85A8-BC2EF3A350F5}"/>
                </a:ext>
              </a:extLst>
            </p:cNvPr>
            <p:cNvCxnSpPr>
              <a:cxnSpLocks/>
            </p:cNvCxnSpPr>
            <p:nvPr/>
          </p:nvCxnSpPr>
          <p:spPr>
            <a:xfrm>
              <a:off x="4702539" y="3054421"/>
              <a:ext cx="0" cy="184196"/>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49A9F26-DDA0-B4C8-D0BF-FF54D75F7607}"/>
                </a:ext>
              </a:extLst>
            </p:cNvPr>
            <p:cNvCxnSpPr>
              <a:cxnSpLocks/>
            </p:cNvCxnSpPr>
            <p:nvPr/>
          </p:nvCxnSpPr>
          <p:spPr>
            <a:xfrm>
              <a:off x="4822087" y="3054421"/>
              <a:ext cx="0" cy="184196"/>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8E9B838-C648-BB74-8301-A8613365CFF8}"/>
                </a:ext>
              </a:extLst>
            </p:cNvPr>
            <p:cNvCxnSpPr>
              <a:cxnSpLocks/>
            </p:cNvCxnSpPr>
            <p:nvPr/>
          </p:nvCxnSpPr>
          <p:spPr>
            <a:xfrm>
              <a:off x="4939096" y="3054421"/>
              <a:ext cx="0" cy="184196"/>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0144AE5-1371-58E5-E66B-5E1CE31320DB}"/>
                </a:ext>
              </a:extLst>
            </p:cNvPr>
            <p:cNvCxnSpPr>
              <a:cxnSpLocks/>
            </p:cNvCxnSpPr>
            <p:nvPr/>
          </p:nvCxnSpPr>
          <p:spPr>
            <a:xfrm>
              <a:off x="5051625" y="3054421"/>
              <a:ext cx="0" cy="184196"/>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C8E311B6-E0DD-1ADF-BE90-E78DAD36979C}"/>
                </a:ext>
              </a:extLst>
            </p:cNvPr>
            <p:cNvSpPr/>
            <p:nvPr/>
          </p:nvSpPr>
          <p:spPr>
            <a:xfrm>
              <a:off x="6322502" y="1339186"/>
              <a:ext cx="355539" cy="899032"/>
            </a:xfrm>
            <a:prstGeom prst="rect">
              <a:avLst/>
            </a:prstGeom>
            <a:solidFill>
              <a:srgbClr val="C00000">
                <a:alpha val="33000"/>
              </a:srgbClr>
            </a:solidFill>
            <a:ln>
              <a:solidFill>
                <a:srgbClr val="00000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60A78C8-3962-CDAD-EB54-280901B5DE16}"/>
                </a:ext>
              </a:extLst>
            </p:cNvPr>
            <p:cNvSpPr/>
            <p:nvPr/>
          </p:nvSpPr>
          <p:spPr>
            <a:xfrm>
              <a:off x="6777242" y="1339186"/>
              <a:ext cx="355539" cy="899032"/>
            </a:xfrm>
            <a:prstGeom prst="rect">
              <a:avLst/>
            </a:prstGeom>
            <a:solidFill>
              <a:schemeClr val="accent1">
                <a:lumMod val="75000"/>
                <a:alpha val="33000"/>
              </a:schemeClr>
            </a:solidFill>
            <a:ln>
              <a:solidFill>
                <a:srgbClr val="00000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23997E1-7E93-C764-17E4-A66A66242549}"/>
                </a:ext>
              </a:extLst>
            </p:cNvPr>
            <p:cNvSpPr/>
            <p:nvPr/>
          </p:nvSpPr>
          <p:spPr>
            <a:xfrm rot="2396102">
              <a:off x="6519570" y="3938791"/>
              <a:ext cx="1309933" cy="399569"/>
            </a:xfrm>
            <a:prstGeom prst="rect">
              <a:avLst/>
            </a:prstGeom>
            <a:solidFill>
              <a:schemeClr val="tx2">
                <a:lumMod val="9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352C7777-FC88-B038-1358-CDE0C3339EB4}"/>
                </a:ext>
              </a:extLst>
            </p:cNvPr>
            <p:cNvCxnSpPr>
              <a:cxnSpLocks/>
            </p:cNvCxnSpPr>
            <p:nvPr/>
          </p:nvCxnSpPr>
          <p:spPr>
            <a:xfrm flipV="1">
              <a:off x="6504081" y="3518121"/>
              <a:ext cx="334869" cy="396240"/>
            </a:xfrm>
            <a:prstGeom prst="line">
              <a:avLst/>
            </a:prstGeom>
            <a:ln w="38100">
              <a:solidFill>
                <a:schemeClr val="tx2">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AD895BB-5CC7-DF9D-EAB1-7AAC330F834D}"/>
                </a:ext>
              </a:extLst>
            </p:cNvPr>
            <p:cNvCxnSpPr>
              <a:cxnSpLocks/>
            </p:cNvCxnSpPr>
            <p:nvPr/>
          </p:nvCxnSpPr>
          <p:spPr>
            <a:xfrm flipV="1">
              <a:off x="7510123" y="4367751"/>
              <a:ext cx="334869" cy="387469"/>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02A0CA5-350F-1CBF-23DF-6733FCE92E66}"/>
                </a:ext>
              </a:extLst>
            </p:cNvPr>
            <p:cNvSpPr/>
            <p:nvPr/>
          </p:nvSpPr>
          <p:spPr>
            <a:xfrm>
              <a:off x="7757447" y="4252893"/>
              <a:ext cx="181268" cy="3739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AFF0B646-2F6B-7A6E-5D7D-501E4CADD165}"/>
                </a:ext>
              </a:extLst>
            </p:cNvPr>
            <p:cNvCxnSpPr>
              <a:cxnSpLocks/>
              <a:endCxn id="70" idx="0"/>
            </p:cNvCxnSpPr>
            <p:nvPr/>
          </p:nvCxnSpPr>
          <p:spPr>
            <a:xfrm flipV="1">
              <a:off x="7509080" y="4252893"/>
              <a:ext cx="339001" cy="5023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67D06-AD2A-F712-A41E-9BFFF326E8D1}"/>
                </a:ext>
              </a:extLst>
            </p:cNvPr>
            <p:cNvSpPr/>
            <p:nvPr/>
          </p:nvSpPr>
          <p:spPr>
            <a:xfrm rot="1702087">
              <a:off x="7680775" y="4362657"/>
              <a:ext cx="181268" cy="3739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038931C-87F8-A737-D375-9134F926F7F6}"/>
                </a:ext>
              </a:extLst>
            </p:cNvPr>
            <p:cNvSpPr/>
            <p:nvPr/>
          </p:nvSpPr>
          <p:spPr>
            <a:xfrm rot="20247248">
              <a:off x="3939109" y="2447960"/>
              <a:ext cx="137195" cy="434761"/>
            </a:xfrm>
            <a:prstGeom prst="rect">
              <a:avLst/>
            </a:prstGeom>
            <a:solidFill>
              <a:srgbClr val="000000"/>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54C1EA46-3EC1-223A-F8D1-A2A98BD2DB65}"/>
                </a:ext>
              </a:extLst>
            </p:cNvPr>
            <p:cNvSpPr/>
            <p:nvPr/>
          </p:nvSpPr>
          <p:spPr>
            <a:xfrm>
              <a:off x="3055984" y="1335389"/>
              <a:ext cx="777815" cy="435402"/>
            </a:xfrm>
            <a:prstGeom prst="roundRect">
              <a:avLst/>
            </a:prstGeom>
            <a:solidFill>
              <a:srgbClr val="FF9999">
                <a:alpha val="33000"/>
              </a:srgbClr>
            </a:solidFill>
            <a:ln>
              <a:solidFill>
                <a:srgbClr val="00000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Hexagon 74">
              <a:extLst>
                <a:ext uri="{FF2B5EF4-FFF2-40B4-BE49-F238E27FC236}">
                  <a16:creationId xmlns:a16="http://schemas.microsoft.com/office/drawing/2014/main" id="{7A001F3C-F50D-EDF4-1F69-D200B1E93DCA}"/>
                </a:ext>
              </a:extLst>
            </p:cNvPr>
            <p:cNvSpPr/>
            <p:nvPr/>
          </p:nvSpPr>
          <p:spPr>
            <a:xfrm>
              <a:off x="2537607" y="1606541"/>
              <a:ext cx="485731" cy="363445"/>
            </a:xfrm>
            <a:prstGeom prst="hexagon">
              <a:avLst/>
            </a:prstGeom>
            <a:solidFill>
              <a:srgbClr val="FF9999">
                <a:alpha val="33000"/>
              </a:srgbClr>
            </a:solidFill>
            <a:ln>
              <a:solidFill>
                <a:srgbClr val="00000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Multiplication Sign 75">
              <a:extLst>
                <a:ext uri="{FF2B5EF4-FFF2-40B4-BE49-F238E27FC236}">
                  <a16:creationId xmlns:a16="http://schemas.microsoft.com/office/drawing/2014/main" id="{AC11C837-AC3A-D60A-BACE-C63A4DE5A491}"/>
                </a:ext>
              </a:extLst>
            </p:cNvPr>
            <p:cNvSpPr/>
            <p:nvPr/>
          </p:nvSpPr>
          <p:spPr>
            <a:xfrm>
              <a:off x="4101833" y="2291720"/>
              <a:ext cx="182880" cy="18288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Multiplication Sign 76">
              <a:extLst>
                <a:ext uri="{FF2B5EF4-FFF2-40B4-BE49-F238E27FC236}">
                  <a16:creationId xmlns:a16="http://schemas.microsoft.com/office/drawing/2014/main" id="{A85190F7-4951-E5AE-5D3D-48AE45B8735C}"/>
                </a:ext>
              </a:extLst>
            </p:cNvPr>
            <p:cNvSpPr/>
            <p:nvPr/>
          </p:nvSpPr>
          <p:spPr>
            <a:xfrm>
              <a:off x="4026938" y="2460687"/>
              <a:ext cx="182880" cy="18288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Multiplication Sign 77">
              <a:extLst>
                <a:ext uri="{FF2B5EF4-FFF2-40B4-BE49-F238E27FC236}">
                  <a16:creationId xmlns:a16="http://schemas.microsoft.com/office/drawing/2014/main" id="{013A7C91-E0B9-F3B1-353C-C9DFE0AD9EEA}"/>
                </a:ext>
              </a:extLst>
            </p:cNvPr>
            <p:cNvSpPr/>
            <p:nvPr/>
          </p:nvSpPr>
          <p:spPr>
            <a:xfrm>
              <a:off x="4261434" y="2482460"/>
              <a:ext cx="182880" cy="18288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ication Sign 78">
              <a:extLst>
                <a:ext uri="{FF2B5EF4-FFF2-40B4-BE49-F238E27FC236}">
                  <a16:creationId xmlns:a16="http://schemas.microsoft.com/office/drawing/2014/main" id="{D50BBFC7-1C4A-C9B7-46DF-8985A6B6224B}"/>
                </a:ext>
              </a:extLst>
            </p:cNvPr>
            <p:cNvSpPr/>
            <p:nvPr/>
          </p:nvSpPr>
          <p:spPr>
            <a:xfrm>
              <a:off x="4119766" y="2681054"/>
              <a:ext cx="182880" cy="18288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Multiplication Sign 79">
              <a:extLst>
                <a:ext uri="{FF2B5EF4-FFF2-40B4-BE49-F238E27FC236}">
                  <a16:creationId xmlns:a16="http://schemas.microsoft.com/office/drawing/2014/main" id="{103F0052-499B-03A2-8AEE-DCF1A8B6B842}"/>
                </a:ext>
              </a:extLst>
            </p:cNvPr>
            <p:cNvSpPr/>
            <p:nvPr/>
          </p:nvSpPr>
          <p:spPr>
            <a:xfrm>
              <a:off x="5020066" y="2927982"/>
              <a:ext cx="182880" cy="18288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Multiplication Sign 80">
              <a:extLst>
                <a:ext uri="{FF2B5EF4-FFF2-40B4-BE49-F238E27FC236}">
                  <a16:creationId xmlns:a16="http://schemas.microsoft.com/office/drawing/2014/main" id="{3C3720AA-3B6B-D1C2-B62A-A7363801D744}"/>
                </a:ext>
              </a:extLst>
            </p:cNvPr>
            <p:cNvSpPr/>
            <p:nvPr/>
          </p:nvSpPr>
          <p:spPr>
            <a:xfrm>
              <a:off x="4511580" y="3185837"/>
              <a:ext cx="182880" cy="18288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Multiplication Sign 81">
              <a:extLst>
                <a:ext uri="{FF2B5EF4-FFF2-40B4-BE49-F238E27FC236}">
                  <a16:creationId xmlns:a16="http://schemas.microsoft.com/office/drawing/2014/main" id="{D9FC3ADF-E777-0D4B-D988-79EB90042051}"/>
                </a:ext>
              </a:extLst>
            </p:cNvPr>
            <p:cNvSpPr/>
            <p:nvPr/>
          </p:nvSpPr>
          <p:spPr>
            <a:xfrm>
              <a:off x="4437463" y="2863934"/>
              <a:ext cx="182880" cy="18288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Multiplication Sign 83">
              <a:extLst>
                <a:ext uri="{FF2B5EF4-FFF2-40B4-BE49-F238E27FC236}">
                  <a16:creationId xmlns:a16="http://schemas.microsoft.com/office/drawing/2014/main" id="{F423785E-3C5F-EBF9-F4D6-B39897B5E163}"/>
                </a:ext>
              </a:extLst>
            </p:cNvPr>
            <p:cNvSpPr/>
            <p:nvPr/>
          </p:nvSpPr>
          <p:spPr>
            <a:xfrm>
              <a:off x="4782366" y="3078507"/>
              <a:ext cx="182880" cy="18288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AC6340F-76DC-44B0-22B4-4AE9B6964F8B}"/>
                </a:ext>
              </a:extLst>
            </p:cNvPr>
            <p:cNvSpPr/>
            <p:nvPr/>
          </p:nvSpPr>
          <p:spPr>
            <a:xfrm>
              <a:off x="4072658" y="2193187"/>
              <a:ext cx="274320" cy="274320"/>
            </a:xfrm>
            <a:prstGeom prst="rect">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50"/>
                  </a:solidFill>
                  <a:latin typeface="Avenir Next LT W04 Demi" panose="020B0703020202020204" pitchFamily="34" charset="0"/>
                </a:rPr>
                <a:t>+</a:t>
              </a:r>
            </a:p>
          </p:txBody>
        </p:sp>
        <p:sp>
          <p:nvSpPr>
            <p:cNvPr id="86" name="Rectangle 85">
              <a:extLst>
                <a:ext uri="{FF2B5EF4-FFF2-40B4-BE49-F238E27FC236}">
                  <a16:creationId xmlns:a16="http://schemas.microsoft.com/office/drawing/2014/main" id="{87A89214-469B-ECB8-33C7-2FB9D1403942}"/>
                </a:ext>
              </a:extLst>
            </p:cNvPr>
            <p:cNvSpPr/>
            <p:nvPr/>
          </p:nvSpPr>
          <p:spPr>
            <a:xfrm>
              <a:off x="3894207" y="2406734"/>
              <a:ext cx="274320" cy="274320"/>
            </a:xfrm>
            <a:prstGeom prst="rect">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50"/>
                  </a:solidFill>
                  <a:latin typeface="Avenir Next LT W04 Demi" panose="020B0703020202020204" pitchFamily="34" charset="0"/>
                </a:rPr>
                <a:t>+</a:t>
              </a:r>
            </a:p>
          </p:txBody>
        </p:sp>
        <p:sp>
          <p:nvSpPr>
            <p:cNvPr id="87" name="Rectangle 86">
              <a:extLst>
                <a:ext uri="{FF2B5EF4-FFF2-40B4-BE49-F238E27FC236}">
                  <a16:creationId xmlns:a16="http://schemas.microsoft.com/office/drawing/2014/main" id="{07C1FCFF-79AD-2FD4-EBE2-17C2FCD566ED}"/>
                </a:ext>
              </a:extLst>
            </p:cNvPr>
            <p:cNvSpPr/>
            <p:nvPr/>
          </p:nvSpPr>
          <p:spPr>
            <a:xfrm>
              <a:off x="4050906" y="2632888"/>
              <a:ext cx="274320" cy="274320"/>
            </a:xfrm>
            <a:prstGeom prst="rect">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50"/>
                  </a:solidFill>
                  <a:latin typeface="Avenir Next LT W04 Demi" panose="020B0703020202020204" pitchFamily="34" charset="0"/>
                </a:rPr>
                <a:t>+</a:t>
              </a:r>
            </a:p>
          </p:txBody>
        </p:sp>
        <p:sp>
          <p:nvSpPr>
            <p:cNvPr id="88" name="Rectangle 87">
              <a:extLst>
                <a:ext uri="{FF2B5EF4-FFF2-40B4-BE49-F238E27FC236}">
                  <a16:creationId xmlns:a16="http://schemas.microsoft.com/office/drawing/2014/main" id="{D1E9C9E1-C4AE-6BF2-D4B7-0D6A03754C66}"/>
                </a:ext>
              </a:extLst>
            </p:cNvPr>
            <p:cNvSpPr/>
            <p:nvPr/>
          </p:nvSpPr>
          <p:spPr>
            <a:xfrm>
              <a:off x="4250810" y="2407574"/>
              <a:ext cx="274320" cy="274320"/>
            </a:xfrm>
            <a:prstGeom prst="rect">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50"/>
                  </a:solidFill>
                  <a:latin typeface="Avenir Next LT W04 Demi" panose="020B0703020202020204" pitchFamily="34" charset="0"/>
                </a:rPr>
                <a:t>+</a:t>
              </a:r>
            </a:p>
          </p:txBody>
        </p:sp>
        <p:sp>
          <p:nvSpPr>
            <p:cNvPr id="89" name="Rectangle 88">
              <a:extLst>
                <a:ext uri="{FF2B5EF4-FFF2-40B4-BE49-F238E27FC236}">
                  <a16:creationId xmlns:a16="http://schemas.microsoft.com/office/drawing/2014/main" id="{0760DF8E-A3B4-92F5-7AA1-7050A0029B65}"/>
                </a:ext>
              </a:extLst>
            </p:cNvPr>
            <p:cNvSpPr/>
            <p:nvPr/>
          </p:nvSpPr>
          <p:spPr>
            <a:xfrm>
              <a:off x="4426422" y="3148024"/>
              <a:ext cx="274320" cy="274320"/>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0000"/>
                  </a:solidFill>
                  <a:latin typeface="Avenir Next LT W04 Demi" panose="020B0703020202020204" pitchFamily="34" charset="0"/>
                </a:rPr>
                <a:t>–</a:t>
              </a:r>
            </a:p>
          </p:txBody>
        </p:sp>
        <p:sp>
          <p:nvSpPr>
            <p:cNvPr id="90" name="Rectangle 89">
              <a:extLst>
                <a:ext uri="{FF2B5EF4-FFF2-40B4-BE49-F238E27FC236}">
                  <a16:creationId xmlns:a16="http://schemas.microsoft.com/office/drawing/2014/main" id="{DB85F403-A684-98FA-C2B9-26AD0BD3ECA0}"/>
                </a:ext>
              </a:extLst>
            </p:cNvPr>
            <p:cNvSpPr/>
            <p:nvPr/>
          </p:nvSpPr>
          <p:spPr>
            <a:xfrm>
              <a:off x="4735501" y="3019422"/>
              <a:ext cx="274320" cy="274320"/>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0000"/>
                  </a:solidFill>
                  <a:latin typeface="Avenir Next LT W04 Demi" panose="020B0703020202020204" pitchFamily="34" charset="0"/>
                </a:rPr>
                <a:t>–</a:t>
              </a:r>
            </a:p>
          </p:txBody>
        </p:sp>
        <p:sp>
          <p:nvSpPr>
            <p:cNvPr id="91" name="Rectangle 90">
              <a:extLst>
                <a:ext uri="{FF2B5EF4-FFF2-40B4-BE49-F238E27FC236}">
                  <a16:creationId xmlns:a16="http://schemas.microsoft.com/office/drawing/2014/main" id="{48E896C4-EDA7-C832-3E9A-8DBF09752491}"/>
                </a:ext>
              </a:extLst>
            </p:cNvPr>
            <p:cNvSpPr/>
            <p:nvPr/>
          </p:nvSpPr>
          <p:spPr>
            <a:xfrm>
              <a:off x="5040855" y="2840055"/>
              <a:ext cx="274320" cy="274320"/>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0000"/>
                  </a:solidFill>
                  <a:latin typeface="Avenir Next LT W04 Demi" panose="020B0703020202020204" pitchFamily="34" charset="0"/>
                </a:rPr>
                <a:t>–</a:t>
              </a:r>
            </a:p>
          </p:txBody>
        </p:sp>
        <p:sp>
          <p:nvSpPr>
            <p:cNvPr id="92" name="Rectangle 91">
              <a:extLst>
                <a:ext uri="{FF2B5EF4-FFF2-40B4-BE49-F238E27FC236}">
                  <a16:creationId xmlns:a16="http://schemas.microsoft.com/office/drawing/2014/main" id="{8B097701-711A-51B2-8586-E9B652E62788}"/>
                </a:ext>
              </a:extLst>
            </p:cNvPr>
            <p:cNvSpPr/>
            <p:nvPr/>
          </p:nvSpPr>
          <p:spPr>
            <a:xfrm>
              <a:off x="4390979" y="2792276"/>
              <a:ext cx="274320" cy="274320"/>
            </a:xfrm>
            <a:prstGeom prst="rect">
              <a:avLst/>
            </a:prstGeom>
            <a:solidFill>
              <a:schemeClr val="bg1">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0000"/>
                  </a:solidFill>
                  <a:latin typeface="Avenir Next LT W04 Demi" panose="020B0703020202020204" pitchFamily="34" charset="0"/>
                </a:rPr>
                <a:t>?</a:t>
              </a:r>
            </a:p>
          </p:txBody>
        </p:sp>
        <p:sp>
          <p:nvSpPr>
            <p:cNvPr id="93" name="Rectangle 92">
              <a:extLst>
                <a:ext uri="{FF2B5EF4-FFF2-40B4-BE49-F238E27FC236}">
                  <a16:creationId xmlns:a16="http://schemas.microsoft.com/office/drawing/2014/main" id="{E78A4E27-3B5A-EC43-26B0-1F3B74FECADE}"/>
                </a:ext>
              </a:extLst>
            </p:cNvPr>
            <p:cNvSpPr/>
            <p:nvPr/>
          </p:nvSpPr>
          <p:spPr>
            <a:xfrm>
              <a:off x="2573465" y="1283203"/>
              <a:ext cx="274320" cy="274320"/>
            </a:xfrm>
            <a:prstGeom prst="rect">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50"/>
                  </a:solidFill>
                  <a:latin typeface="Avenir Next LT W04 Demi" panose="020B0703020202020204" pitchFamily="34" charset="0"/>
                </a:rPr>
                <a:t>+</a:t>
              </a:r>
            </a:p>
          </p:txBody>
        </p:sp>
        <p:sp>
          <p:nvSpPr>
            <p:cNvPr id="94" name="Rectangle 93">
              <a:extLst>
                <a:ext uri="{FF2B5EF4-FFF2-40B4-BE49-F238E27FC236}">
                  <a16:creationId xmlns:a16="http://schemas.microsoft.com/office/drawing/2014/main" id="{B54F9B98-7EDE-F1C2-C9B2-5BBFCC980AEF}"/>
                </a:ext>
              </a:extLst>
            </p:cNvPr>
            <p:cNvSpPr/>
            <p:nvPr/>
          </p:nvSpPr>
          <p:spPr>
            <a:xfrm>
              <a:off x="5759017" y="1362670"/>
              <a:ext cx="274320" cy="274320"/>
            </a:xfrm>
            <a:prstGeom prst="rect">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50"/>
                  </a:solidFill>
                  <a:latin typeface="Avenir Next LT W04 Demi" panose="020B0703020202020204" pitchFamily="34" charset="0"/>
                </a:rPr>
                <a:t>+</a:t>
              </a:r>
            </a:p>
          </p:txBody>
        </p:sp>
        <p:sp>
          <p:nvSpPr>
            <p:cNvPr id="95" name="Rectangle 94">
              <a:extLst>
                <a:ext uri="{FF2B5EF4-FFF2-40B4-BE49-F238E27FC236}">
                  <a16:creationId xmlns:a16="http://schemas.microsoft.com/office/drawing/2014/main" id="{9493D823-1158-DB1C-5A2B-659B02552A4E}"/>
                </a:ext>
              </a:extLst>
            </p:cNvPr>
            <p:cNvSpPr/>
            <p:nvPr/>
          </p:nvSpPr>
          <p:spPr>
            <a:xfrm>
              <a:off x="5061252" y="3681068"/>
              <a:ext cx="274320" cy="274320"/>
            </a:xfrm>
            <a:prstGeom prst="rect">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50"/>
                  </a:solidFill>
                  <a:latin typeface="Avenir Next LT W04 Demi" panose="020B0703020202020204" pitchFamily="34" charset="0"/>
                </a:rPr>
                <a:t>+</a:t>
              </a:r>
            </a:p>
          </p:txBody>
        </p:sp>
        <p:sp>
          <p:nvSpPr>
            <p:cNvPr id="96" name="Rectangle 95">
              <a:extLst>
                <a:ext uri="{FF2B5EF4-FFF2-40B4-BE49-F238E27FC236}">
                  <a16:creationId xmlns:a16="http://schemas.microsoft.com/office/drawing/2014/main" id="{E8B68B82-7523-4669-DD7A-C9A4385B1CEA}"/>
                </a:ext>
              </a:extLst>
            </p:cNvPr>
            <p:cNvSpPr/>
            <p:nvPr/>
          </p:nvSpPr>
          <p:spPr>
            <a:xfrm>
              <a:off x="4278884" y="3432718"/>
              <a:ext cx="274320" cy="274320"/>
            </a:xfrm>
            <a:prstGeom prst="rect">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50"/>
                  </a:solidFill>
                  <a:latin typeface="Avenir Next LT W04 Demi" panose="020B0703020202020204" pitchFamily="34" charset="0"/>
                </a:rPr>
                <a:t>+</a:t>
              </a:r>
            </a:p>
          </p:txBody>
        </p:sp>
        <p:sp>
          <p:nvSpPr>
            <p:cNvPr id="97" name="Rectangle 96">
              <a:extLst>
                <a:ext uri="{FF2B5EF4-FFF2-40B4-BE49-F238E27FC236}">
                  <a16:creationId xmlns:a16="http://schemas.microsoft.com/office/drawing/2014/main" id="{DF16D299-F610-B081-11CF-2783D965DD14}"/>
                </a:ext>
              </a:extLst>
            </p:cNvPr>
            <p:cNvSpPr/>
            <p:nvPr/>
          </p:nvSpPr>
          <p:spPr>
            <a:xfrm>
              <a:off x="6788120" y="2863429"/>
              <a:ext cx="274320" cy="274320"/>
            </a:xfrm>
            <a:prstGeom prst="rect">
              <a:avLst/>
            </a:prstGeom>
            <a:solidFill>
              <a:schemeClr val="bg1">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0000"/>
                  </a:solidFill>
                  <a:latin typeface="Avenir Next LT W04 Demi" panose="020B0703020202020204" pitchFamily="34" charset="0"/>
                </a:rPr>
                <a:t>?</a:t>
              </a:r>
            </a:p>
          </p:txBody>
        </p:sp>
        <p:sp>
          <p:nvSpPr>
            <p:cNvPr id="98" name="Rectangle 97">
              <a:extLst>
                <a:ext uri="{FF2B5EF4-FFF2-40B4-BE49-F238E27FC236}">
                  <a16:creationId xmlns:a16="http://schemas.microsoft.com/office/drawing/2014/main" id="{C98D186B-8FA5-D4F8-28D8-E8F5037D03D6}"/>
                </a:ext>
              </a:extLst>
            </p:cNvPr>
            <p:cNvSpPr/>
            <p:nvPr/>
          </p:nvSpPr>
          <p:spPr>
            <a:xfrm>
              <a:off x="4210677" y="3671872"/>
              <a:ext cx="274320" cy="274320"/>
            </a:xfrm>
            <a:prstGeom prst="rect">
              <a:avLst/>
            </a:prstGeom>
            <a:solidFill>
              <a:schemeClr val="bg1">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0000"/>
                  </a:solidFill>
                  <a:latin typeface="Avenir Next LT W04 Demi" panose="020B0703020202020204" pitchFamily="34" charset="0"/>
                </a:rPr>
                <a:t>?</a:t>
              </a:r>
            </a:p>
          </p:txBody>
        </p:sp>
      </p:grpSp>
      <p:pic>
        <p:nvPicPr>
          <p:cNvPr id="99" name="Picture 98" descr="A pair of shoes&#10;&#10;Description automatically generated">
            <a:extLst>
              <a:ext uri="{FF2B5EF4-FFF2-40B4-BE49-F238E27FC236}">
                <a16:creationId xmlns:a16="http://schemas.microsoft.com/office/drawing/2014/main" id="{AFDB4D06-A6F8-8128-C590-5C3E474CB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6802" y="2528096"/>
            <a:ext cx="1564088" cy="1173066"/>
          </a:xfrm>
          <a:prstGeom prst="rect">
            <a:avLst/>
          </a:prstGeom>
        </p:spPr>
      </p:pic>
    </p:spTree>
    <p:extLst>
      <p:ext uri="{BB962C8B-B14F-4D97-AF65-F5344CB8AC3E}">
        <p14:creationId xmlns:p14="http://schemas.microsoft.com/office/powerpoint/2010/main" val="13192667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E3388-7955-201E-B74A-07D7B94E8AE3}"/>
              </a:ext>
            </a:extLst>
          </p:cNvPr>
          <p:cNvSpPr>
            <a:spLocks noGrp="1"/>
          </p:cNvSpPr>
          <p:nvPr>
            <p:ph sz="half" idx="2"/>
          </p:nvPr>
        </p:nvSpPr>
        <p:spPr>
          <a:xfrm>
            <a:off x="629841" y="1048513"/>
            <a:ext cx="7890406" cy="3593736"/>
          </a:xfrm>
        </p:spPr>
        <p:txBody>
          <a:bodyPr vert="horz" lIns="68580" tIns="34290" rIns="68580" bIns="34290" rtlCol="0" anchor="t">
            <a:normAutofit fontScale="92500" lnSpcReduction="10000"/>
          </a:bodyPr>
          <a:lstStyle/>
          <a:p>
            <a:pPr>
              <a:buClr>
                <a:srgbClr val="8E8D01"/>
              </a:buClr>
              <a:buFont typeface="Wingdings" panose="05000000000000000000" pitchFamily="2" charset="2"/>
              <a:buChar char="§"/>
            </a:pPr>
            <a:r>
              <a:rPr lang="en-US" dirty="0">
                <a:ea typeface="+mn-lt"/>
                <a:cs typeface="+mn-lt"/>
              </a:rPr>
              <a:t>Routes of transmission</a:t>
            </a:r>
            <a:r>
              <a:rPr lang="en-US" b="0" dirty="0">
                <a:solidFill>
                  <a:schemeClr val="tx1"/>
                </a:solidFill>
                <a:ea typeface="+mn-lt"/>
                <a:cs typeface="+mn-lt"/>
              </a:rPr>
              <a:t>: Direct contact with </a:t>
            </a:r>
            <a:r>
              <a:rPr lang="en-US" b="0" i="1" dirty="0">
                <a:solidFill>
                  <a:schemeClr val="tx1"/>
                </a:solidFill>
                <a:ea typeface="+mn-lt"/>
                <a:cs typeface="+mn-lt"/>
              </a:rPr>
              <a:t>B. pseudomallei-</a:t>
            </a:r>
            <a:r>
              <a:rPr lang="en-US" b="0" dirty="0">
                <a:solidFill>
                  <a:schemeClr val="tx1"/>
                </a:solidFill>
                <a:ea typeface="+mn-lt"/>
                <a:cs typeface="+mn-lt"/>
              </a:rPr>
              <a:t>contaminated soil or water via: </a:t>
            </a:r>
          </a:p>
          <a:p>
            <a:endParaRPr lang="en-US" b="0" dirty="0">
              <a:ea typeface="+mn-lt"/>
              <a:cs typeface="+mn-lt"/>
            </a:endParaRPr>
          </a:p>
          <a:p>
            <a:endParaRPr lang="en-US" b="0" dirty="0">
              <a:ea typeface="+mn-lt"/>
              <a:cs typeface="+mn-lt"/>
            </a:endParaRPr>
          </a:p>
          <a:p>
            <a:endParaRPr lang="en-US" b="0" dirty="0">
              <a:ea typeface="+mn-lt"/>
              <a:cs typeface="+mn-lt"/>
            </a:endParaRPr>
          </a:p>
          <a:p>
            <a:endParaRPr lang="en-US" b="0" dirty="0">
              <a:ea typeface="+mn-lt"/>
              <a:cs typeface="+mn-lt"/>
            </a:endParaRPr>
          </a:p>
          <a:p>
            <a:endParaRPr lang="en-US" b="0" dirty="0">
              <a:ea typeface="+mn-lt"/>
              <a:cs typeface="+mn-lt"/>
            </a:endParaRPr>
          </a:p>
          <a:p>
            <a:endParaRPr lang="en-US" b="0" dirty="0">
              <a:ea typeface="+mn-lt"/>
              <a:cs typeface="+mn-lt"/>
            </a:endParaRPr>
          </a:p>
          <a:p>
            <a:pPr marL="0" indent="0">
              <a:buNone/>
            </a:pPr>
            <a:endParaRPr lang="en-US" b="0" dirty="0">
              <a:ea typeface="+mn-lt"/>
              <a:cs typeface="+mn-lt"/>
            </a:endParaRPr>
          </a:p>
          <a:p>
            <a:pPr>
              <a:buClr>
                <a:srgbClr val="8E8D01"/>
              </a:buClr>
              <a:buFont typeface="Wingdings" panose="05000000000000000000" pitchFamily="2" charset="2"/>
              <a:buChar char="§"/>
            </a:pPr>
            <a:r>
              <a:rPr lang="en-US" dirty="0">
                <a:ea typeface="+mn-lt"/>
                <a:cs typeface="+mn-lt"/>
              </a:rPr>
              <a:t>Incubation period: </a:t>
            </a:r>
            <a:r>
              <a:rPr lang="en-US" dirty="0">
                <a:solidFill>
                  <a:schemeClr val="tx1"/>
                </a:solidFill>
                <a:ea typeface="+mn-lt"/>
                <a:cs typeface="+mn-lt"/>
              </a:rPr>
              <a:t>1-21 days </a:t>
            </a:r>
            <a:r>
              <a:rPr lang="en-US" b="0" dirty="0">
                <a:solidFill>
                  <a:schemeClr val="tx1"/>
                </a:solidFill>
                <a:ea typeface="+mn-lt"/>
                <a:cs typeface="+mn-lt"/>
              </a:rPr>
              <a:t>post exposure (median 4 days) </a:t>
            </a:r>
          </a:p>
          <a:p>
            <a:pPr lvl="1">
              <a:buClr>
                <a:srgbClr val="016A70"/>
              </a:buClr>
            </a:pPr>
            <a:r>
              <a:rPr lang="en-US" sz="1800" b="1" dirty="0">
                <a:solidFill>
                  <a:schemeClr val="tx1"/>
                </a:solidFill>
                <a:ea typeface="+mn-lt"/>
                <a:cs typeface="+mn-lt"/>
              </a:rPr>
              <a:t>In ~5% of cases, infection can be activated months to years after exposure (latent reactivated infection)</a:t>
            </a:r>
          </a:p>
        </p:txBody>
      </p:sp>
      <p:sp>
        <p:nvSpPr>
          <p:cNvPr id="2" name="Title 1">
            <a:extLst>
              <a:ext uri="{FF2B5EF4-FFF2-40B4-BE49-F238E27FC236}">
                <a16:creationId xmlns:a16="http://schemas.microsoft.com/office/drawing/2014/main" id="{FD804825-7999-70F4-9A37-823F1DB51919}"/>
              </a:ext>
            </a:extLst>
          </p:cNvPr>
          <p:cNvSpPr>
            <a:spLocks noGrp="1"/>
          </p:cNvSpPr>
          <p:nvPr>
            <p:ph type="title"/>
          </p:nvPr>
        </p:nvSpPr>
        <p:spPr/>
        <p:txBody>
          <a:bodyPr/>
          <a:lstStyle/>
          <a:p>
            <a:r>
              <a:rPr lang="en-US">
                <a:cs typeface="Calibri"/>
              </a:rPr>
              <a:t>Modes of transmission and incubation period </a:t>
            </a:r>
            <a:endParaRPr lang="en-US"/>
          </a:p>
        </p:txBody>
      </p:sp>
      <p:grpSp>
        <p:nvGrpSpPr>
          <p:cNvPr id="6" name="Group 5">
            <a:extLst>
              <a:ext uri="{FF2B5EF4-FFF2-40B4-BE49-F238E27FC236}">
                <a16:creationId xmlns:a16="http://schemas.microsoft.com/office/drawing/2014/main" id="{AF143E83-1D41-E33C-9C11-F2A33E24CA06}"/>
              </a:ext>
            </a:extLst>
          </p:cNvPr>
          <p:cNvGrpSpPr/>
          <p:nvPr/>
        </p:nvGrpSpPr>
        <p:grpSpPr>
          <a:xfrm>
            <a:off x="1304546" y="1559381"/>
            <a:ext cx="6346940" cy="1785192"/>
            <a:chOff x="1304546" y="1937333"/>
            <a:chExt cx="6346940" cy="1785192"/>
          </a:xfrm>
        </p:grpSpPr>
        <p:sp>
          <p:nvSpPr>
            <p:cNvPr id="15" name="TextBox 14">
              <a:extLst>
                <a:ext uri="{FF2B5EF4-FFF2-40B4-BE49-F238E27FC236}">
                  <a16:creationId xmlns:a16="http://schemas.microsoft.com/office/drawing/2014/main" id="{7D66E00A-C702-4CE0-8815-A957ED0738FA}"/>
                </a:ext>
              </a:extLst>
            </p:cNvPr>
            <p:cNvSpPr txBox="1"/>
            <p:nvPr/>
          </p:nvSpPr>
          <p:spPr>
            <a:xfrm>
              <a:off x="1304546" y="1937333"/>
              <a:ext cx="2260042" cy="300082"/>
            </a:xfrm>
            <a:prstGeom prst="rect">
              <a:avLst/>
            </a:prstGeom>
            <a:noFill/>
          </p:spPr>
          <p:txBody>
            <a:bodyPr wrap="square" rtlCol="0">
              <a:spAutoFit/>
            </a:bodyPr>
            <a:lstStyle/>
            <a:p>
              <a:pPr defTabSz="685800" eaLnBrk="1" fontAlgn="auto" hangingPunct="1">
                <a:spcBef>
                  <a:spcPts val="0"/>
                </a:spcBef>
                <a:spcAft>
                  <a:spcPts val="0"/>
                </a:spcAft>
              </a:pPr>
              <a:r>
                <a:rPr lang="en-US" sz="1350" b="1">
                  <a:solidFill>
                    <a:srgbClr val="016A70"/>
                  </a:solidFill>
                  <a:latin typeface="Calibri" panose="020F0502020204030204"/>
                </a:rPr>
                <a:t>Percutaneous inoculation </a:t>
              </a:r>
            </a:p>
          </p:txBody>
        </p:sp>
        <p:sp>
          <p:nvSpPr>
            <p:cNvPr id="9" name="Rectangle: Rounded Corners 8" descr="graphic of foot">
              <a:extLst>
                <a:ext uri="{FF2B5EF4-FFF2-40B4-BE49-F238E27FC236}">
                  <a16:creationId xmlns:a16="http://schemas.microsoft.com/office/drawing/2014/main" id="{FF67754E-CB85-4C6B-B739-524F46FB6A79}"/>
                </a:ext>
              </a:extLst>
            </p:cNvPr>
            <p:cNvSpPr/>
            <p:nvPr/>
          </p:nvSpPr>
          <p:spPr>
            <a:xfrm>
              <a:off x="1318536" y="2271898"/>
              <a:ext cx="1920240" cy="1277303"/>
            </a:xfrm>
            <a:prstGeom prst="roundRect">
              <a:avLst/>
            </a:prstGeom>
            <a:noFill/>
            <a:ln>
              <a:solidFill>
                <a:srgbClr val="DA5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5" name="Picture 4" descr="graphic of foot">
              <a:extLst>
                <a:ext uri="{FF2B5EF4-FFF2-40B4-BE49-F238E27FC236}">
                  <a16:creationId xmlns:a16="http://schemas.microsoft.com/office/drawing/2014/main" id="{0CDC1986-2F14-4CCF-B5F9-DF6642CD9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1796" y="2404624"/>
              <a:ext cx="1330314" cy="1167351"/>
            </a:xfrm>
            <a:prstGeom prst="rect">
              <a:avLst/>
            </a:prstGeom>
          </p:spPr>
        </p:pic>
        <p:sp>
          <p:nvSpPr>
            <p:cNvPr id="16" name="TextBox 15">
              <a:extLst>
                <a:ext uri="{FF2B5EF4-FFF2-40B4-BE49-F238E27FC236}">
                  <a16:creationId xmlns:a16="http://schemas.microsoft.com/office/drawing/2014/main" id="{437E3EFF-1A4E-458C-9BC2-1DBF306CBDAF}"/>
                </a:ext>
              </a:extLst>
            </p:cNvPr>
            <p:cNvSpPr txBox="1"/>
            <p:nvPr/>
          </p:nvSpPr>
          <p:spPr>
            <a:xfrm>
              <a:off x="4020236" y="1938041"/>
              <a:ext cx="1428060" cy="300082"/>
            </a:xfrm>
            <a:prstGeom prst="rect">
              <a:avLst/>
            </a:prstGeom>
            <a:noFill/>
          </p:spPr>
          <p:txBody>
            <a:bodyPr wrap="square" rtlCol="0">
              <a:spAutoFit/>
            </a:bodyPr>
            <a:lstStyle/>
            <a:p>
              <a:pPr defTabSz="685800" eaLnBrk="1" fontAlgn="auto" hangingPunct="1">
                <a:spcBef>
                  <a:spcPts val="0"/>
                </a:spcBef>
                <a:spcAft>
                  <a:spcPts val="0"/>
                </a:spcAft>
              </a:pPr>
              <a:r>
                <a:rPr lang="en-US" sz="1350" b="1">
                  <a:solidFill>
                    <a:srgbClr val="016A70"/>
                  </a:solidFill>
                  <a:latin typeface="Calibri" panose="020F0502020204030204"/>
                </a:rPr>
                <a:t>Inhalation </a:t>
              </a:r>
            </a:p>
          </p:txBody>
        </p:sp>
        <p:sp>
          <p:nvSpPr>
            <p:cNvPr id="12" name="Rectangle: Rounded Corners 11" descr="graphic of lungs">
              <a:extLst>
                <a:ext uri="{FF2B5EF4-FFF2-40B4-BE49-F238E27FC236}">
                  <a16:creationId xmlns:a16="http://schemas.microsoft.com/office/drawing/2014/main" id="{9B9B6053-38B5-4219-BEA8-4922F8AE3BD9}"/>
                </a:ext>
              </a:extLst>
            </p:cNvPr>
            <p:cNvSpPr/>
            <p:nvPr/>
          </p:nvSpPr>
          <p:spPr>
            <a:xfrm>
              <a:off x="3478529" y="2255152"/>
              <a:ext cx="1920240" cy="1277303"/>
            </a:xfrm>
            <a:prstGeom prst="roundRect">
              <a:avLst/>
            </a:prstGeom>
            <a:noFill/>
            <a:ln>
              <a:solidFill>
                <a:srgbClr val="DA5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4" name="Picture 3" descr="graphic of lungs">
              <a:extLst>
                <a:ext uri="{FF2B5EF4-FFF2-40B4-BE49-F238E27FC236}">
                  <a16:creationId xmlns:a16="http://schemas.microsoft.com/office/drawing/2014/main" id="{3214BD87-4C89-44BA-9088-3714F345A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4257" y="2286923"/>
              <a:ext cx="1465674" cy="1267808"/>
            </a:xfrm>
            <a:prstGeom prst="rect">
              <a:avLst/>
            </a:prstGeom>
          </p:spPr>
        </p:pic>
        <p:sp>
          <p:nvSpPr>
            <p:cNvPr id="17" name="TextBox 16">
              <a:extLst>
                <a:ext uri="{FF2B5EF4-FFF2-40B4-BE49-F238E27FC236}">
                  <a16:creationId xmlns:a16="http://schemas.microsoft.com/office/drawing/2014/main" id="{2C815743-9082-4BF4-9DCA-89FA70D77A91}"/>
                </a:ext>
              </a:extLst>
            </p:cNvPr>
            <p:cNvSpPr txBox="1"/>
            <p:nvPr/>
          </p:nvSpPr>
          <p:spPr>
            <a:xfrm>
              <a:off x="6223426" y="1946589"/>
              <a:ext cx="1428060" cy="300082"/>
            </a:xfrm>
            <a:prstGeom prst="rect">
              <a:avLst/>
            </a:prstGeom>
            <a:noFill/>
          </p:spPr>
          <p:txBody>
            <a:bodyPr wrap="square" rtlCol="0">
              <a:spAutoFit/>
            </a:bodyPr>
            <a:lstStyle/>
            <a:p>
              <a:pPr defTabSz="685800" eaLnBrk="1" fontAlgn="auto" hangingPunct="1">
                <a:spcBef>
                  <a:spcPts val="0"/>
                </a:spcBef>
                <a:spcAft>
                  <a:spcPts val="0"/>
                </a:spcAft>
              </a:pPr>
              <a:r>
                <a:rPr lang="en-US" sz="1350" b="1">
                  <a:solidFill>
                    <a:srgbClr val="016A70"/>
                  </a:solidFill>
                  <a:latin typeface="Calibri" panose="020F0502020204030204"/>
                </a:rPr>
                <a:t>Ingestion  </a:t>
              </a:r>
            </a:p>
          </p:txBody>
        </p:sp>
        <p:sp>
          <p:nvSpPr>
            <p:cNvPr id="13" name="Rectangle: Rounded Corners 12" descr="graphic of mouth">
              <a:extLst>
                <a:ext uri="{FF2B5EF4-FFF2-40B4-BE49-F238E27FC236}">
                  <a16:creationId xmlns:a16="http://schemas.microsoft.com/office/drawing/2014/main" id="{C343DF69-A4D2-4E38-B2C3-8666DCF5EEB3}"/>
                </a:ext>
              </a:extLst>
            </p:cNvPr>
            <p:cNvSpPr/>
            <p:nvPr/>
          </p:nvSpPr>
          <p:spPr>
            <a:xfrm>
              <a:off x="5652009" y="2275380"/>
              <a:ext cx="1920240" cy="1277303"/>
            </a:xfrm>
            <a:prstGeom prst="roundRect">
              <a:avLst/>
            </a:prstGeom>
            <a:noFill/>
            <a:ln>
              <a:solidFill>
                <a:srgbClr val="DA5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14" name="Picture 13" descr="graphic of mouth">
              <a:extLst>
                <a:ext uri="{FF2B5EF4-FFF2-40B4-BE49-F238E27FC236}">
                  <a16:creationId xmlns:a16="http://schemas.microsoft.com/office/drawing/2014/main" id="{D23D43C5-AAE8-4A51-9322-6542C44E21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3027" y="2095121"/>
              <a:ext cx="1920240" cy="1627404"/>
            </a:xfrm>
            <a:prstGeom prst="rect">
              <a:avLst/>
            </a:prstGeom>
          </p:spPr>
        </p:pic>
      </p:grpSp>
    </p:spTree>
    <p:extLst>
      <p:ext uri="{BB962C8B-B14F-4D97-AF65-F5344CB8AC3E}">
        <p14:creationId xmlns:p14="http://schemas.microsoft.com/office/powerpoint/2010/main" val="1351236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DA1D5B6C-A58C-4CF8-8B01-1A11821D9023}"/>
              </a:ext>
            </a:extLst>
          </p:cNvPr>
          <p:cNvSpPr txBox="1"/>
          <p:nvPr/>
        </p:nvSpPr>
        <p:spPr>
          <a:xfrm>
            <a:off x="760032" y="287028"/>
            <a:ext cx="7623936" cy="830997"/>
          </a:xfrm>
          <a:prstGeom prst="rect">
            <a:avLst/>
          </a:prstGeom>
          <a:noFill/>
        </p:spPr>
        <p:txBody>
          <a:bodyPr wrap="square" rtlCol="0">
            <a:spAutoFit/>
          </a:bodyPr>
          <a:lstStyle/>
          <a:p>
            <a:r>
              <a:rPr lang="en-US" sz="2400" dirty="0">
                <a:solidFill>
                  <a:srgbClr val="969696"/>
                </a:solidFill>
                <a:latin typeface="Avenir Next LT W04 Regular" panose="020B0503020202020204" pitchFamily="34" charset="0"/>
              </a:rPr>
              <a:t>One of the PCR-positive samples has been cultured and </a:t>
            </a:r>
            <a:r>
              <a:rPr lang="en-US" sz="2400" dirty="0">
                <a:solidFill>
                  <a:srgbClr val="138677"/>
                </a:solidFill>
                <a:latin typeface="Avenir Next LT W04 Demi" panose="020B0703020202020204" pitchFamily="34" charset="0"/>
              </a:rPr>
              <a:t>it is a genetic match to the patient’s isolate</a:t>
            </a:r>
            <a:r>
              <a:rPr lang="en-US" sz="2400" dirty="0">
                <a:solidFill>
                  <a:srgbClr val="969696"/>
                </a:solidFill>
                <a:latin typeface="Avenir Next LT W04 Regular" panose="020B0503020202020204" pitchFamily="34" charset="0"/>
              </a:rPr>
              <a:t>.</a:t>
            </a:r>
          </a:p>
        </p:txBody>
      </p:sp>
      <p:pic>
        <p:nvPicPr>
          <p:cNvPr id="4" name="Picture 3" descr="A picture containing shape&#10;&#10;Description automatically generated">
            <a:extLst>
              <a:ext uri="{FF2B5EF4-FFF2-40B4-BE49-F238E27FC236}">
                <a16:creationId xmlns:a16="http://schemas.microsoft.com/office/drawing/2014/main" id="{8BAF4E93-63A6-45F7-844F-9B3F50F5A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032" y="1541123"/>
            <a:ext cx="6653966" cy="3202122"/>
          </a:xfrm>
          <a:prstGeom prst="rect">
            <a:avLst/>
          </a:prstGeom>
        </p:spPr>
      </p:pic>
      <p:sp>
        <p:nvSpPr>
          <p:cNvPr id="5" name="Rectangle 4">
            <a:extLst>
              <a:ext uri="{FF2B5EF4-FFF2-40B4-BE49-F238E27FC236}">
                <a16:creationId xmlns:a16="http://schemas.microsoft.com/office/drawing/2014/main" id="{84708797-EBBB-4BDF-A4AE-0BBB3E326B40}"/>
              </a:ext>
            </a:extLst>
          </p:cNvPr>
          <p:cNvSpPr/>
          <p:nvPr/>
        </p:nvSpPr>
        <p:spPr>
          <a:xfrm>
            <a:off x="84802" y="4573968"/>
            <a:ext cx="2571311"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808080"/>
                </a:solidFill>
                <a:latin typeface="Avenir Next LT W04 Regular" panose="020B0503020202020204" pitchFamily="34" charset="0"/>
                <a:cs typeface="Arial" panose="020B0604020202020204" pitchFamily="34" charset="0"/>
              </a:rPr>
              <a:t>80% core alignment</a:t>
            </a:r>
          </a:p>
        </p:txBody>
      </p:sp>
      <p:sp>
        <p:nvSpPr>
          <p:cNvPr id="6" name="Text Placeholder 3">
            <a:extLst>
              <a:ext uri="{FF2B5EF4-FFF2-40B4-BE49-F238E27FC236}">
                <a16:creationId xmlns:a16="http://schemas.microsoft.com/office/drawing/2014/main" id="{8DB14F9B-3C91-494D-B920-737340F16E4E}"/>
              </a:ext>
            </a:extLst>
          </p:cNvPr>
          <p:cNvSpPr txBox="1">
            <a:spLocks/>
          </p:cNvSpPr>
          <p:nvPr/>
        </p:nvSpPr>
        <p:spPr>
          <a:xfrm>
            <a:off x="6322422" y="4833612"/>
            <a:ext cx="2821577" cy="30988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accent6">
                    <a:lumMod val="75000"/>
                    <a:lumOff val="25000"/>
                  </a:schemeClr>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accent6"/>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accent6"/>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accent6"/>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accent6"/>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dirty="0">
                <a:solidFill>
                  <a:schemeClr val="accent4">
                    <a:lumMod val="50000"/>
                  </a:schemeClr>
                </a:solidFill>
                <a:latin typeface="Avenir Next LT W04 Regular" panose="020B0503020202020204" pitchFamily="34" charset="0"/>
              </a:rPr>
              <a:t>*Slide courtesy of Christopher Gulvik/ZSAL</a:t>
            </a:r>
          </a:p>
        </p:txBody>
      </p:sp>
      <p:sp>
        <p:nvSpPr>
          <p:cNvPr id="9" name="Rectangle 8">
            <a:extLst>
              <a:ext uri="{FF2B5EF4-FFF2-40B4-BE49-F238E27FC236}">
                <a16:creationId xmlns:a16="http://schemas.microsoft.com/office/drawing/2014/main" id="{379D3A64-F93C-4294-8901-CCEF73CD9CA3}"/>
              </a:ext>
            </a:extLst>
          </p:cNvPr>
          <p:cNvSpPr/>
          <p:nvPr/>
        </p:nvSpPr>
        <p:spPr>
          <a:xfrm>
            <a:off x="6820497" y="1434834"/>
            <a:ext cx="257131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138677"/>
                </a:solidFill>
                <a:latin typeface="Avenir Next LT W04 Demi" panose="020B0703020202020204" pitchFamily="34" charset="0"/>
                <a:cs typeface="Arial" panose="020B0604020202020204" pitchFamily="34" charset="0"/>
              </a:rPr>
              <a:t>patient isolate</a:t>
            </a:r>
          </a:p>
        </p:txBody>
      </p:sp>
      <p:sp>
        <p:nvSpPr>
          <p:cNvPr id="10" name="Rectangle 9">
            <a:extLst>
              <a:ext uri="{FF2B5EF4-FFF2-40B4-BE49-F238E27FC236}">
                <a16:creationId xmlns:a16="http://schemas.microsoft.com/office/drawing/2014/main" id="{EE63050B-10BC-49F1-9656-93625A9C9346}"/>
              </a:ext>
            </a:extLst>
          </p:cNvPr>
          <p:cNvSpPr/>
          <p:nvPr/>
        </p:nvSpPr>
        <p:spPr>
          <a:xfrm>
            <a:off x="6820497" y="1804166"/>
            <a:ext cx="257131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138677"/>
                </a:solidFill>
                <a:latin typeface="Avenir Next LT W04 Demi" panose="020B0703020202020204" pitchFamily="34" charset="0"/>
                <a:cs typeface="Arial" panose="020B0604020202020204" pitchFamily="34" charset="0"/>
              </a:rPr>
              <a:t>worksite isolate</a:t>
            </a:r>
          </a:p>
        </p:txBody>
      </p:sp>
      <p:sp>
        <p:nvSpPr>
          <p:cNvPr id="11" name="Rectangle: Rounded Corners 10">
            <a:extLst>
              <a:ext uri="{FF2B5EF4-FFF2-40B4-BE49-F238E27FC236}">
                <a16:creationId xmlns:a16="http://schemas.microsoft.com/office/drawing/2014/main" id="{6FD284F3-A98A-463F-BFA0-6E884BDF4CE3}"/>
              </a:ext>
            </a:extLst>
          </p:cNvPr>
          <p:cNvSpPr/>
          <p:nvPr/>
        </p:nvSpPr>
        <p:spPr>
          <a:xfrm>
            <a:off x="4087015" y="1478559"/>
            <a:ext cx="1741714" cy="686230"/>
          </a:xfrm>
          <a:prstGeom prst="roundRect">
            <a:avLst/>
          </a:prstGeom>
          <a:solidFill>
            <a:srgbClr val="00B05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ustomShape 6">
            <a:extLst>
              <a:ext uri="{FF2B5EF4-FFF2-40B4-BE49-F238E27FC236}">
                <a16:creationId xmlns:a16="http://schemas.microsoft.com/office/drawing/2014/main" id="{ED20A17D-B959-4DED-A485-544C924D084A}"/>
              </a:ext>
            </a:extLst>
          </p:cNvPr>
          <p:cNvSpPr/>
          <p:nvPr/>
        </p:nvSpPr>
        <p:spPr>
          <a:xfrm>
            <a:off x="5506359" y="1532414"/>
            <a:ext cx="1314138" cy="174172"/>
          </a:xfrm>
          <a:custGeom>
            <a:avLst/>
            <a:gdLst/>
            <a:ahLst/>
            <a:cxnLst/>
            <a:rect l="0" t="0" r="r" b="b"/>
            <a:pathLst>
              <a:path w="5213" h="1018">
                <a:moveTo>
                  <a:pt x="5212" y="328"/>
                </a:moveTo>
                <a:lnTo>
                  <a:pt x="995" y="328"/>
                </a:lnTo>
                <a:lnTo>
                  <a:pt x="995" y="0"/>
                </a:lnTo>
                <a:lnTo>
                  <a:pt x="0" y="508"/>
                </a:lnTo>
                <a:lnTo>
                  <a:pt x="995" y="1017"/>
                </a:lnTo>
                <a:lnTo>
                  <a:pt x="995" y="688"/>
                </a:lnTo>
                <a:lnTo>
                  <a:pt x="5212" y="688"/>
                </a:lnTo>
                <a:lnTo>
                  <a:pt x="5212" y="328"/>
                </a:lnTo>
              </a:path>
            </a:pathLst>
          </a:custGeom>
          <a:solidFill>
            <a:srgbClr val="CE181E"/>
          </a:solidFill>
          <a:ln>
            <a:solidFill>
              <a:srgbClr val="000000"/>
            </a:solidFill>
          </a:ln>
        </p:spPr>
        <p:style>
          <a:lnRef idx="0">
            <a:scrgbClr r="0" g="0" b="0"/>
          </a:lnRef>
          <a:fillRef idx="0">
            <a:scrgbClr r="0" g="0" b="0"/>
          </a:fillRef>
          <a:effectRef idx="0">
            <a:scrgbClr r="0" g="0" b="0"/>
          </a:effectRef>
          <a:fontRef idx="minor"/>
        </p:style>
      </p:sp>
      <p:sp>
        <p:nvSpPr>
          <p:cNvPr id="8" name="CustomShape 6">
            <a:extLst>
              <a:ext uri="{FF2B5EF4-FFF2-40B4-BE49-F238E27FC236}">
                <a16:creationId xmlns:a16="http://schemas.microsoft.com/office/drawing/2014/main" id="{2CCEE513-769F-4C6B-8BA2-92FB295DB75D}"/>
              </a:ext>
            </a:extLst>
          </p:cNvPr>
          <p:cNvSpPr/>
          <p:nvPr/>
        </p:nvSpPr>
        <p:spPr>
          <a:xfrm>
            <a:off x="5506359" y="1929385"/>
            <a:ext cx="1314138" cy="174172"/>
          </a:xfrm>
          <a:custGeom>
            <a:avLst/>
            <a:gdLst/>
            <a:ahLst/>
            <a:cxnLst/>
            <a:rect l="0" t="0" r="r" b="b"/>
            <a:pathLst>
              <a:path w="5213" h="1018">
                <a:moveTo>
                  <a:pt x="5212" y="328"/>
                </a:moveTo>
                <a:lnTo>
                  <a:pt x="995" y="328"/>
                </a:lnTo>
                <a:lnTo>
                  <a:pt x="995" y="0"/>
                </a:lnTo>
                <a:lnTo>
                  <a:pt x="0" y="508"/>
                </a:lnTo>
                <a:lnTo>
                  <a:pt x="995" y="1017"/>
                </a:lnTo>
                <a:lnTo>
                  <a:pt x="995" y="688"/>
                </a:lnTo>
                <a:lnTo>
                  <a:pt x="5212" y="688"/>
                </a:lnTo>
                <a:lnTo>
                  <a:pt x="5212" y="328"/>
                </a:lnTo>
              </a:path>
            </a:pathLst>
          </a:custGeom>
          <a:solidFill>
            <a:srgbClr val="CE181E"/>
          </a:solidFill>
          <a:ln>
            <a:solidFill>
              <a:srgbClr val="000000"/>
            </a:solidFill>
          </a:ln>
        </p:spPr>
        <p:style>
          <a:lnRef idx="0">
            <a:scrgbClr r="0" g="0" b="0"/>
          </a:lnRef>
          <a:fillRef idx="0">
            <a:scrgbClr r="0" g="0" b="0"/>
          </a:fillRef>
          <a:effectRef idx="0">
            <a:scrgbClr r="0" g="0" b="0"/>
          </a:effectRef>
          <a:fontRef idx="minor"/>
        </p:style>
      </p:sp>
      <p:sp>
        <p:nvSpPr>
          <p:cNvPr id="12" name="Rectangle 11">
            <a:extLst>
              <a:ext uri="{FF2B5EF4-FFF2-40B4-BE49-F238E27FC236}">
                <a16:creationId xmlns:a16="http://schemas.microsoft.com/office/drawing/2014/main" id="{D5374C69-5C13-46EE-9C73-7F8FC2DF6081}"/>
              </a:ext>
            </a:extLst>
          </p:cNvPr>
          <p:cNvSpPr/>
          <p:nvPr/>
        </p:nvSpPr>
        <p:spPr>
          <a:xfrm>
            <a:off x="84802" y="1706586"/>
            <a:ext cx="310253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808080"/>
                </a:solidFill>
                <a:latin typeface="Avenir Next LT W04 Regular" panose="020B0503020202020204" pitchFamily="34" charset="0"/>
                <a:cs typeface="Arial" panose="020B0604020202020204" pitchFamily="34" charset="0"/>
              </a:rPr>
              <a:t>Includes all ST-78 genomes </a:t>
            </a:r>
          </a:p>
        </p:txBody>
      </p:sp>
    </p:spTree>
    <p:extLst>
      <p:ext uri="{BB962C8B-B14F-4D97-AF65-F5344CB8AC3E}">
        <p14:creationId xmlns:p14="http://schemas.microsoft.com/office/powerpoint/2010/main" val="30433007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0B2961-5416-4538-AE34-7968FE80608F}"/>
              </a:ext>
            </a:extLst>
          </p:cNvPr>
          <p:cNvPicPr>
            <a:picLocks noChangeAspect="1"/>
          </p:cNvPicPr>
          <p:nvPr/>
        </p:nvPicPr>
        <p:blipFill>
          <a:blip r:embed="rId3"/>
          <a:stretch>
            <a:fillRect/>
          </a:stretch>
        </p:blipFill>
        <p:spPr>
          <a:xfrm>
            <a:off x="6560004" y="3423967"/>
            <a:ext cx="1730556" cy="1719533"/>
          </a:xfrm>
          <a:prstGeom prst="rect">
            <a:avLst/>
          </a:prstGeom>
        </p:spPr>
      </p:pic>
      <p:sp>
        <p:nvSpPr>
          <p:cNvPr id="13" name="TextBox 12">
            <a:extLst>
              <a:ext uri="{FF2B5EF4-FFF2-40B4-BE49-F238E27FC236}">
                <a16:creationId xmlns:a16="http://schemas.microsoft.com/office/drawing/2014/main" id="{15942B65-E5ED-4DEF-B4B1-6FF08FD67F31}"/>
              </a:ext>
            </a:extLst>
          </p:cNvPr>
          <p:cNvSpPr txBox="1"/>
          <p:nvPr/>
        </p:nvSpPr>
        <p:spPr>
          <a:xfrm>
            <a:off x="760032" y="940534"/>
            <a:ext cx="7530528" cy="2554545"/>
          </a:xfrm>
          <a:prstGeom prst="rect">
            <a:avLst/>
          </a:prstGeom>
          <a:noFill/>
        </p:spPr>
        <p:txBody>
          <a:bodyPr wrap="square" rtlCol="0">
            <a:spAutoFit/>
          </a:bodyPr>
          <a:lstStyle/>
          <a:p>
            <a:pPr marL="457200" indent="-457200">
              <a:buFont typeface="Arial" panose="020B0604020202020204" pitchFamily="34" charset="0"/>
              <a:buChar char="•"/>
            </a:pPr>
            <a:r>
              <a:rPr lang="en-US" sz="2000" dirty="0">
                <a:solidFill>
                  <a:srgbClr val="005DAA"/>
                </a:solidFill>
                <a:latin typeface="Avenir Next LT W04 Regular" panose="020B0503020202020204" pitchFamily="34" charset="0"/>
              </a:rPr>
              <a:t>What is the </a:t>
            </a:r>
            <a:r>
              <a:rPr lang="en-US" sz="2000" b="1" dirty="0">
                <a:solidFill>
                  <a:srgbClr val="005DAA"/>
                </a:solidFill>
                <a:latin typeface="Avenir Next LT W04 Regular" panose="020B0503020202020204" pitchFamily="34" charset="0"/>
              </a:rPr>
              <a:t>geographic range </a:t>
            </a:r>
            <a:r>
              <a:rPr lang="en-US" sz="2000" dirty="0">
                <a:solidFill>
                  <a:srgbClr val="005DAA"/>
                </a:solidFill>
                <a:latin typeface="Avenir Next LT W04 Regular" panose="020B0503020202020204" pitchFamily="34" charset="0"/>
              </a:rPr>
              <a:t>of </a:t>
            </a:r>
            <a:r>
              <a:rPr lang="en-US" sz="2000" i="1" dirty="0">
                <a:solidFill>
                  <a:srgbClr val="005DAA"/>
                </a:solidFill>
                <a:latin typeface="Avenir Next LT W04 Regular" panose="020B0503020202020204" pitchFamily="34" charset="0"/>
              </a:rPr>
              <a:t>B. tropicus </a:t>
            </a:r>
            <a:r>
              <a:rPr lang="en-US" sz="2000" dirty="0">
                <a:solidFill>
                  <a:srgbClr val="005DAA"/>
                </a:solidFill>
                <a:latin typeface="Avenir Next LT W04 Regular" panose="020B0503020202020204" pitchFamily="34" charset="0"/>
              </a:rPr>
              <a:t>with pXO1?</a:t>
            </a:r>
          </a:p>
          <a:p>
            <a:endParaRPr lang="en-US" sz="2000" dirty="0">
              <a:solidFill>
                <a:srgbClr val="005DAA"/>
              </a:solidFill>
              <a:latin typeface="Avenir Next LT W04 Regular" panose="020B0503020202020204" pitchFamily="34" charset="0"/>
            </a:endParaRPr>
          </a:p>
          <a:p>
            <a:pPr marL="457200" indent="-457200">
              <a:buFont typeface="Arial" panose="020B0604020202020204" pitchFamily="34" charset="0"/>
              <a:buChar char="•"/>
            </a:pPr>
            <a:r>
              <a:rPr lang="en-US" sz="2000" dirty="0">
                <a:solidFill>
                  <a:srgbClr val="005DAA"/>
                </a:solidFill>
                <a:latin typeface="Avenir Next LT W04 Regular" panose="020B0503020202020204" pitchFamily="34" charset="0"/>
              </a:rPr>
              <a:t>Are </a:t>
            </a:r>
            <a:r>
              <a:rPr lang="en-US" sz="2000" b="1" dirty="0">
                <a:solidFill>
                  <a:srgbClr val="005DAA"/>
                </a:solidFill>
                <a:latin typeface="Avenir Next LT W04 Regular" panose="020B0503020202020204" pitchFamily="34" charset="0"/>
              </a:rPr>
              <a:t>others besides welders </a:t>
            </a:r>
            <a:r>
              <a:rPr lang="en-US" sz="2000" dirty="0">
                <a:solidFill>
                  <a:srgbClr val="005DAA"/>
                </a:solidFill>
                <a:latin typeface="Avenir Next LT W04 Regular" panose="020B0503020202020204" pitchFamily="34" charset="0"/>
              </a:rPr>
              <a:t>at risk for infection?</a:t>
            </a:r>
          </a:p>
          <a:p>
            <a:pPr marL="457200" indent="-457200">
              <a:buFont typeface="Arial" panose="020B0604020202020204" pitchFamily="34" charset="0"/>
              <a:buChar char="•"/>
            </a:pPr>
            <a:endParaRPr lang="en-US" sz="2000" dirty="0">
              <a:solidFill>
                <a:srgbClr val="005DAA"/>
              </a:solidFill>
              <a:latin typeface="Avenir Next LT W04 Regular" panose="020B0503020202020204" pitchFamily="34" charset="0"/>
            </a:endParaRPr>
          </a:p>
          <a:p>
            <a:pPr marL="457200" indent="-457200">
              <a:buFont typeface="Arial" panose="020B0604020202020204" pitchFamily="34" charset="0"/>
              <a:buChar char="•"/>
            </a:pPr>
            <a:r>
              <a:rPr lang="en-US" sz="2000" dirty="0">
                <a:solidFill>
                  <a:srgbClr val="005DAA"/>
                </a:solidFill>
                <a:latin typeface="Avenir Next LT W04 Regular" panose="020B0503020202020204" pitchFamily="34" charset="0"/>
              </a:rPr>
              <a:t>What </a:t>
            </a:r>
            <a:r>
              <a:rPr lang="en-US" sz="2000" b="1" dirty="0">
                <a:solidFill>
                  <a:srgbClr val="005DAA"/>
                </a:solidFill>
                <a:latin typeface="Avenir Next LT W04 Regular" panose="020B0503020202020204" pitchFamily="34" charset="0"/>
              </a:rPr>
              <a:t>specific host factors </a:t>
            </a:r>
            <a:r>
              <a:rPr lang="en-US" sz="2000" dirty="0">
                <a:solidFill>
                  <a:srgbClr val="005DAA"/>
                </a:solidFill>
                <a:latin typeface="Avenir Next LT W04 Regular" panose="020B0503020202020204" pitchFamily="34" charset="0"/>
              </a:rPr>
              <a:t>put welders at greatest risk?</a:t>
            </a:r>
          </a:p>
          <a:p>
            <a:pPr marL="457200" indent="-457200">
              <a:buFont typeface="Arial" panose="020B0604020202020204" pitchFamily="34" charset="0"/>
              <a:buChar char="•"/>
            </a:pPr>
            <a:endParaRPr lang="en-US" sz="2000" dirty="0">
              <a:solidFill>
                <a:srgbClr val="005DAA"/>
              </a:solidFill>
              <a:latin typeface="Avenir Next LT W04 Regular" panose="020B0503020202020204" pitchFamily="34" charset="0"/>
            </a:endParaRPr>
          </a:p>
          <a:p>
            <a:pPr marL="457200" indent="-457200">
              <a:buFont typeface="Arial" panose="020B0604020202020204" pitchFamily="34" charset="0"/>
              <a:buChar char="•"/>
            </a:pPr>
            <a:r>
              <a:rPr lang="en-US" sz="2000" dirty="0">
                <a:solidFill>
                  <a:srgbClr val="005DAA"/>
                </a:solidFill>
                <a:latin typeface="Avenir Next LT W04 Regular" panose="020B0503020202020204" pitchFamily="34" charset="0"/>
              </a:rPr>
              <a:t>What </a:t>
            </a:r>
            <a:r>
              <a:rPr lang="en-US" sz="2000" b="1" dirty="0">
                <a:solidFill>
                  <a:srgbClr val="005DAA"/>
                </a:solidFill>
                <a:latin typeface="Avenir Next LT W04 Regular" panose="020B0503020202020204" pitchFamily="34" charset="0"/>
              </a:rPr>
              <a:t>prevention strategies </a:t>
            </a:r>
            <a:r>
              <a:rPr lang="en-US" sz="2000" dirty="0">
                <a:solidFill>
                  <a:srgbClr val="005DAA"/>
                </a:solidFill>
                <a:latin typeface="Avenir Next LT W04 Regular" panose="020B0503020202020204" pitchFamily="34" charset="0"/>
              </a:rPr>
              <a:t>would be most effective in preventing future cases among high-risk individuals?</a:t>
            </a:r>
          </a:p>
        </p:txBody>
      </p:sp>
      <p:sp>
        <p:nvSpPr>
          <p:cNvPr id="83" name="TextBox 82">
            <a:extLst>
              <a:ext uri="{FF2B5EF4-FFF2-40B4-BE49-F238E27FC236}">
                <a16:creationId xmlns:a16="http://schemas.microsoft.com/office/drawing/2014/main" id="{DA1D5B6C-A58C-4CF8-8B01-1A11821D9023}"/>
              </a:ext>
            </a:extLst>
          </p:cNvPr>
          <p:cNvSpPr txBox="1"/>
          <p:nvPr/>
        </p:nvSpPr>
        <p:spPr>
          <a:xfrm>
            <a:off x="760032" y="287028"/>
            <a:ext cx="7623936" cy="461665"/>
          </a:xfrm>
          <a:prstGeom prst="rect">
            <a:avLst/>
          </a:prstGeom>
          <a:noFill/>
        </p:spPr>
        <p:txBody>
          <a:bodyPr wrap="square" rtlCol="0">
            <a:spAutoFit/>
          </a:bodyPr>
          <a:lstStyle/>
          <a:p>
            <a:r>
              <a:rPr lang="en-US" sz="2400" dirty="0">
                <a:solidFill>
                  <a:srgbClr val="005DAA"/>
                </a:solidFill>
                <a:latin typeface="Avenir Next LT W04 Demi" panose="020B0703020202020204" pitchFamily="34" charset="0"/>
              </a:rPr>
              <a:t>Unanswered questions</a:t>
            </a:r>
          </a:p>
        </p:txBody>
      </p:sp>
    </p:spTree>
    <p:extLst>
      <p:ext uri="{BB962C8B-B14F-4D97-AF65-F5344CB8AC3E}">
        <p14:creationId xmlns:p14="http://schemas.microsoft.com/office/powerpoint/2010/main" val="14508441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F0169B-D6A2-419C-AC78-46F2BBEB62E7}"/>
              </a:ext>
            </a:extLst>
          </p:cNvPr>
          <p:cNvGrpSpPr/>
          <p:nvPr/>
        </p:nvGrpSpPr>
        <p:grpSpPr>
          <a:xfrm>
            <a:off x="161459" y="256876"/>
            <a:ext cx="8282673" cy="3110909"/>
            <a:chOff x="-5126880" y="848180"/>
            <a:chExt cx="14550907" cy="6318299"/>
          </a:xfrm>
        </p:grpSpPr>
        <p:pic>
          <p:nvPicPr>
            <p:cNvPr id="3" name="Picture 2" descr="Roybal_1.tiff">
              <a:extLst>
                <a:ext uri="{FF2B5EF4-FFF2-40B4-BE49-F238E27FC236}">
                  <a16:creationId xmlns:a16="http://schemas.microsoft.com/office/drawing/2014/main" id="{4885D2F9-9C74-4D3B-A14F-51836A23AB40}"/>
                </a:ext>
              </a:extLst>
            </p:cNvPr>
            <p:cNvPicPr>
              <a:picLocks noChangeAspect="1"/>
            </p:cNvPicPr>
            <p:nvPr/>
          </p:nvPicPr>
          <p:blipFill>
            <a:blip r:embed="rId3" cstate="print"/>
            <a:stretch>
              <a:fillRect/>
            </a:stretch>
          </p:blipFill>
          <p:spPr>
            <a:xfrm>
              <a:off x="4445256" y="848180"/>
              <a:ext cx="4978771" cy="6318299"/>
            </a:xfrm>
            <a:prstGeom prst="roundRect">
              <a:avLst>
                <a:gd name="adj" fmla="val 983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5">
              <a:extLst>
                <a:ext uri="{FF2B5EF4-FFF2-40B4-BE49-F238E27FC236}">
                  <a16:creationId xmlns:a16="http://schemas.microsoft.com/office/drawing/2014/main" id="{8C0CF39F-920E-4830-84EC-57CA23AD6AD4}"/>
                </a:ext>
              </a:extLst>
            </p:cNvPr>
            <p:cNvSpPr txBox="1">
              <a:spLocks noChangeArrowheads="1"/>
            </p:cNvSpPr>
            <p:nvPr/>
          </p:nvSpPr>
          <p:spPr>
            <a:xfrm>
              <a:off x="-5126880" y="2744271"/>
              <a:ext cx="7524752" cy="3109513"/>
            </a:xfrm>
            <a:prstGeom prst="rect">
              <a:avLst/>
            </a:prstGeom>
          </p:spPr>
          <p:txBody>
            <a:bodyPr/>
            <a:lstStyle>
              <a:lvl1pPr algn="ctr" rtl="0" eaLnBrk="0" fontAlgn="base" hangingPunct="0">
                <a:lnSpc>
                  <a:spcPct val="90000"/>
                </a:lnSpc>
                <a:spcBef>
                  <a:spcPct val="0"/>
                </a:spcBef>
                <a:spcAft>
                  <a:spcPct val="0"/>
                </a:spcAft>
                <a:defRPr sz="3200" b="1">
                  <a:solidFill>
                    <a:schemeClr val="tx2"/>
                  </a:solidFill>
                  <a:latin typeface="+mj-lt"/>
                  <a:ea typeface="+mj-ea"/>
                  <a:cs typeface="+mj-cs"/>
                </a:defRPr>
              </a:lvl1pPr>
              <a:lvl2pPr algn="ctr" rtl="0" eaLnBrk="0" fontAlgn="base" hangingPunct="0">
                <a:lnSpc>
                  <a:spcPct val="90000"/>
                </a:lnSpc>
                <a:spcBef>
                  <a:spcPct val="0"/>
                </a:spcBef>
                <a:spcAft>
                  <a:spcPct val="0"/>
                </a:spcAft>
                <a:defRPr sz="3200" b="1">
                  <a:solidFill>
                    <a:schemeClr val="tx2"/>
                  </a:solidFill>
                  <a:latin typeface="Arial" charset="0"/>
                </a:defRPr>
              </a:lvl2pPr>
              <a:lvl3pPr algn="ctr" rtl="0" eaLnBrk="0" fontAlgn="base" hangingPunct="0">
                <a:lnSpc>
                  <a:spcPct val="90000"/>
                </a:lnSpc>
                <a:spcBef>
                  <a:spcPct val="0"/>
                </a:spcBef>
                <a:spcAft>
                  <a:spcPct val="0"/>
                </a:spcAft>
                <a:defRPr sz="3200" b="1">
                  <a:solidFill>
                    <a:schemeClr val="tx2"/>
                  </a:solidFill>
                  <a:latin typeface="Arial" charset="0"/>
                </a:defRPr>
              </a:lvl3pPr>
              <a:lvl4pPr algn="ctr" rtl="0" eaLnBrk="0" fontAlgn="base" hangingPunct="0">
                <a:lnSpc>
                  <a:spcPct val="90000"/>
                </a:lnSpc>
                <a:spcBef>
                  <a:spcPct val="0"/>
                </a:spcBef>
                <a:spcAft>
                  <a:spcPct val="0"/>
                </a:spcAft>
                <a:defRPr sz="3200" b="1">
                  <a:solidFill>
                    <a:schemeClr val="tx2"/>
                  </a:solidFill>
                  <a:latin typeface="Arial" charset="0"/>
                </a:defRPr>
              </a:lvl4pPr>
              <a:lvl5pPr algn="ctr" rtl="0" eaLnBrk="0" fontAlgn="base" hangingPunct="0">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6600" b="1" i="0" u="none" strike="noStrike" kern="1200" cap="none" spc="0" normalizeH="0" baseline="0" noProof="0" dirty="0">
                  <a:ln>
                    <a:noFill/>
                  </a:ln>
                  <a:solidFill>
                    <a:srgbClr val="0F56DC"/>
                  </a:solidFill>
                  <a:effectLst/>
                  <a:uLnTx/>
                  <a:uFillTx/>
                  <a:latin typeface="Calibri" pitchFamily="34" charset="0"/>
                  <a:ea typeface="+mj-ea"/>
                  <a:cs typeface="+mj-cs"/>
                </a:rPr>
                <a:t>Questions?</a:t>
              </a:r>
            </a:p>
          </p:txBody>
        </p:sp>
      </p:grpSp>
    </p:spTree>
    <p:extLst>
      <p:ext uri="{BB962C8B-B14F-4D97-AF65-F5344CB8AC3E}">
        <p14:creationId xmlns:p14="http://schemas.microsoft.com/office/powerpoint/2010/main" val="327887288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1" y="2466109"/>
            <a:ext cx="8294913" cy="1755752"/>
          </a:xfrm>
        </p:spPr>
        <p:txBody>
          <a:bodyPr/>
          <a:lstStyle/>
          <a:p>
            <a:r>
              <a:rPr lang="en-US" sz="2800" dirty="0">
                <a:solidFill>
                  <a:srgbClr val="000000"/>
                </a:solidFill>
              </a:rPr>
              <a:t>Addition slides</a:t>
            </a:r>
            <a:br>
              <a:rPr lang="en-US" sz="2800" dirty="0">
                <a:solidFill>
                  <a:srgbClr val="000000"/>
                </a:solidFill>
              </a:rPr>
            </a:br>
            <a:r>
              <a:rPr lang="en-US" sz="2800" dirty="0"/>
              <a:t>	</a:t>
            </a:r>
          </a:p>
        </p:txBody>
      </p:sp>
      <p:sp>
        <p:nvSpPr>
          <p:cNvPr id="4" name="Slide Number Placeholder 3">
            <a:extLst>
              <a:ext uri="{FF2B5EF4-FFF2-40B4-BE49-F238E27FC236}">
                <a16:creationId xmlns:a16="http://schemas.microsoft.com/office/drawing/2014/main" id="{AD2DEF0A-4DBF-4460-B270-FD22D96BBCF4}"/>
              </a:ext>
            </a:extLst>
          </p:cNvPr>
          <p:cNvSpPr txBox="1">
            <a:spLocks/>
          </p:cNvSpPr>
          <p:nvPr/>
        </p:nvSpPr>
        <p:spPr>
          <a:xfrm>
            <a:off x="6457950" y="4767263"/>
            <a:ext cx="2057400" cy="274637"/>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a:lstStyle>
          <a:p>
            <a:pPr algn="r"/>
            <a:r>
              <a:rPr lang="en-US" dirty="0"/>
              <a:t>	</a:t>
            </a:r>
            <a:fld id="{4C0837AD-03AD-4F6E-A8C8-EE1D35FEDF5B}" type="slidenum">
              <a:rPr lang="en-US" sz="1200" smtClean="0">
                <a:solidFill>
                  <a:schemeClr val="bg2"/>
                </a:solidFill>
              </a:rPr>
              <a:pPr algn="r"/>
              <a:t>43</a:t>
            </a:fld>
            <a:endParaRPr lang="en-US" sz="1200" dirty="0">
              <a:solidFill>
                <a:schemeClr val="bg2"/>
              </a:solidFill>
            </a:endParaRPr>
          </a:p>
        </p:txBody>
      </p:sp>
      <p:sp>
        <p:nvSpPr>
          <p:cNvPr id="2" name="Text Placeholder 1">
            <a:extLst>
              <a:ext uri="{FF2B5EF4-FFF2-40B4-BE49-F238E27FC236}">
                <a16:creationId xmlns:a16="http://schemas.microsoft.com/office/drawing/2014/main" id="{75EEB29B-BB83-DECA-ACFE-2721E6C8C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31761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4CB3426C-3F1F-BAF9-D01C-E0E27E1679C9}"/>
              </a:ext>
            </a:extLst>
          </p:cNvPr>
          <p:cNvSpPr>
            <a:spLocks noGrp="1"/>
          </p:cNvSpPr>
          <p:nvPr>
            <p:ph type="title"/>
          </p:nvPr>
        </p:nvSpPr>
        <p:spPr>
          <a:xfrm>
            <a:off x="457200" y="206375"/>
            <a:ext cx="8229600" cy="857250"/>
          </a:xfrm>
        </p:spPr>
        <p:txBody>
          <a:bodyPr lIns="91440" tIns="45720" rIns="91440" bIns="45720" anchor="b" anchorCtr="0"/>
          <a:lstStyle/>
          <a:p>
            <a:pPr>
              <a:lnSpc>
                <a:spcPct val="116306"/>
              </a:lnSpc>
            </a:pPr>
            <a:r>
              <a:rPr lang="en-US">
                <a:cs typeface="Calibri" panose="020F0502020204030204" pitchFamily="34" charset="0"/>
              </a:rPr>
              <a:t>All environmental and product samples were tested at CDC for </a:t>
            </a:r>
            <a:r>
              <a:rPr lang="en-US" sz="2800" i="1">
                <a:effectLst/>
                <a:ea typeface="Calibri" panose="020F0502020204030204" pitchFamily="34" charset="0"/>
                <a:cs typeface="Calibri" panose="020F0502020204030204" pitchFamily="34" charset="0"/>
              </a:rPr>
              <a:t>B. pseudomallei </a:t>
            </a:r>
            <a:endParaRPr lang="en-US">
              <a:cs typeface="Calibri" panose="020F0502020204030204" pitchFamily="34" charset="0"/>
            </a:endParaRPr>
          </a:p>
        </p:txBody>
      </p:sp>
      <p:grpSp>
        <p:nvGrpSpPr>
          <p:cNvPr id="21" name="Group 20">
            <a:extLst>
              <a:ext uri="{FF2B5EF4-FFF2-40B4-BE49-F238E27FC236}">
                <a16:creationId xmlns:a16="http://schemas.microsoft.com/office/drawing/2014/main" id="{8F836CC2-6673-502E-8B3D-BFCC08777E17}"/>
              </a:ext>
            </a:extLst>
          </p:cNvPr>
          <p:cNvGrpSpPr/>
          <p:nvPr/>
        </p:nvGrpSpPr>
        <p:grpSpPr>
          <a:xfrm>
            <a:off x="3181117" y="1397192"/>
            <a:ext cx="5772728" cy="3539933"/>
            <a:chOff x="3186545" y="1526274"/>
            <a:chExt cx="5772728" cy="3539933"/>
          </a:xfrm>
        </p:grpSpPr>
        <p:sp>
          <p:nvSpPr>
            <p:cNvPr id="4" name="Rectangle: Rounded Corners 3">
              <a:extLst>
                <a:ext uri="{FF2B5EF4-FFF2-40B4-BE49-F238E27FC236}">
                  <a16:creationId xmlns:a16="http://schemas.microsoft.com/office/drawing/2014/main" id="{9B3B88D2-100A-9E9E-5A4A-00141466C6DA}"/>
                </a:ext>
              </a:extLst>
            </p:cNvPr>
            <p:cNvSpPr/>
            <p:nvPr/>
          </p:nvSpPr>
          <p:spPr>
            <a:xfrm>
              <a:off x="3186545" y="1526274"/>
              <a:ext cx="2456873" cy="89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yriad Web Pro"/>
                  <a:ea typeface="+mn-ea"/>
                  <a:cs typeface="+mn-cs"/>
                </a:rPr>
                <a:t>Enrichment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yriad Web Pro"/>
                  <a:ea typeface="+mn-ea"/>
                  <a:cs typeface="+mn-cs"/>
                </a:rPr>
                <a:t>(in </a:t>
              </a:r>
              <a:r>
                <a:rPr kumimoji="0" lang="en-US" sz="1800" b="0" i="0" u="none" strike="noStrike" kern="1200" cap="none" spc="0" normalizeH="0" baseline="0" noProof="0" err="1">
                  <a:ln>
                    <a:noFill/>
                  </a:ln>
                  <a:solidFill>
                    <a:srgbClr val="FFFFFF"/>
                  </a:solidFill>
                  <a:effectLst/>
                  <a:uLnTx/>
                  <a:uFillTx/>
                  <a:latin typeface="Myriad Web Pro"/>
                  <a:ea typeface="+mn-ea"/>
                  <a:cs typeface="+mn-cs"/>
                </a:rPr>
                <a:t>Galimand’s</a:t>
              </a:r>
              <a:r>
                <a:rPr kumimoji="0" lang="en-US" sz="1800" b="0" i="0" u="none" strike="noStrike" kern="1200" cap="none" spc="0" normalizeH="0" baseline="0" noProof="0">
                  <a:ln>
                    <a:noFill/>
                  </a:ln>
                  <a:solidFill>
                    <a:srgbClr val="FFFFFF"/>
                  </a:solidFill>
                  <a:effectLst/>
                  <a:uLnTx/>
                  <a:uFillTx/>
                  <a:latin typeface="Myriad Web Pro"/>
                  <a:ea typeface="+mn-ea"/>
                  <a:cs typeface="+mn-cs"/>
                </a:rPr>
                <a:t> broth for 6 days)</a:t>
              </a:r>
            </a:p>
          </p:txBody>
        </p:sp>
        <p:sp>
          <p:nvSpPr>
            <p:cNvPr id="6" name="Rectangle: Rounded Corners 5">
              <a:extLst>
                <a:ext uri="{FF2B5EF4-FFF2-40B4-BE49-F238E27FC236}">
                  <a16:creationId xmlns:a16="http://schemas.microsoft.com/office/drawing/2014/main" id="{F45C404F-155B-5A4B-0B70-2226670044E0}"/>
                </a:ext>
              </a:extLst>
            </p:cNvPr>
            <p:cNvSpPr/>
            <p:nvPr/>
          </p:nvSpPr>
          <p:spPr>
            <a:xfrm>
              <a:off x="5273964" y="2763614"/>
              <a:ext cx="2456873" cy="89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yriad Web Pro"/>
                  <a:ea typeface="+mn-ea"/>
                  <a:cs typeface="+mn-cs"/>
                </a:rPr>
                <a:t>Culture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yriad Web Pro"/>
                  <a:ea typeface="+mn-ea"/>
                  <a:cs typeface="+mn-cs"/>
                </a:rPr>
                <a:t>(Ashdown’s agar)</a:t>
              </a:r>
            </a:p>
          </p:txBody>
        </p:sp>
        <p:sp>
          <p:nvSpPr>
            <p:cNvPr id="7" name="Rectangle: Rounded Corners 6">
              <a:extLst>
                <a:ext uri="{FF2B5EF4-FFF2-40B4-BE49-F238E27FC236}">
                  <a16:creationId xmlns:a16="http://schemas.microsoft.com/office/drawing/2014/main" id="{C3792A75-4E53-2009-4390-8CEB55A7A739}"/>
                </a:ext>
              </a:extLst>
            </p:cNvPr>
            <p:cNvSpPr/>
            <p:nvPr/>
          </p:nvSpPr>
          <p:spPr>
            <a:xfrm>
              <a:off x="3745028" y="4170280"/>
              <a:ext cx="2456873" cy="89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yriad Web Pro"/>
                  <a:ea typeface="+mn-ea"/>
                  <a:cs typeface="+mn-cs"/>
                </a:rPr>
                <a:t>PCR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yriad Web Pro"/>
                  <a:ea typeface="+mn-ea"/>
                  <a:cs typeface="+mn-cs"/>
                </a:rPr>
                <a:t>(TTS)</a:t>
              </a:r>
            </a:p>
          </p:txBody>
        </p:sp>
        <p:sp>
          <p:nvSpPr>
            <p:cNvPr id="8" name="Rectangle: Rounded Corners 7">
              <a:extLst>
                <a:ext uri="{FF2B5EF4-FFF2-40B4-BE49-F238E27FC236}">
                  <a16:creationId xmlns:a16="http://schemas.microsoft.com/office/drawing/2014/main" id="{640968C9-C141-B8A9-C82D-F1E20702F8FE}"/>
                </a:ext>
              </a:extLst>
            </p:cNvPr>
            <p:cNvSpPr/>
            <p:nvPr/>
          </p:nvSpPr>
          <p:spPr>
            <a:xfrm>
              <a:off x="6502400" y="4170279"/>
              <a:ext cx="2456873" cy="89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yriad Web Pro"/>
                  <a:ea typeface="+mn-ea"/>
                  <a:cs typeface="+mn-cs"/>
                </a:rPr>
                <a:t>InBios Lateral Flow</a:t>
              </a:r>
            </a:p>
          </p:txBody>
        </p:sp>
      </p:grpSp>
      <p:sp>
        <p:nvSpPr>
          <p:cNvPr id="25" name="Rectangle: Rounded Corners 24">
            <a:extLst>
              <a:ext uri="{FF2B5EF4-FFF2-40B4-BE49-F238E27FC236}">
                <a16:creationId xmlns:a16="http://schemas.microsoft.com/office/drawing/2014/main" id="{95985D44-5894-134C-5A7A-06A386CD3AF4}"/>
              </a:ext>
            </a:extLst>
          </p:cNvPr>
          <p:cNvSpPr/>
          <p:nvPr/>
        </p:nvSpPr>
        <p:spPr>
          <a:xfrm>
            <a:off x="968714" y="2664917"/>
            <a:ext cx="2456873" cy="89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yriad Web Pro"/>
                <a:ea typeface="+mn-ea"/>
                <a:cs typeface="+mn-cs"/>
              </a:rPr>
              <a:t>DNA Extraction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yriad Web Pro"/>
                <a:ea typeface="+mn-ea"/>
                <a:cs typeface="+mn-cs"/>
              </a:rPr>
              <a:t>(EZ1 instrument)</a:t>
            </a:r>
          </a:p>
        </p:txBody>
      </p:sp>
      <p:sp>
        <p:nvSpPr>
          <p:cNvPr id="26" name="Rectangle: Rounded Corners 25">
            <a:extLst>
              <a:ext uri="{FF2B5EF4-FFF2-40B4-BE49-F238E27FC236}">
                <a16:creationId xmlns:a16="http://schemas.microsoft.com/office/drawing/2014/main" id="{367550AF-B22B-62F6-6100-BA879273EC4A}"/>
              </a:ext>
            </a:extLst>
          </p:cNvPr>
          <p:cNvSpPr/>
          <p:nvPr/>
        </p:nvSpPr>
        <p:spPr>
          <a:xfrm>
            <a:off x="342372" y="4009704"/>
            <a:ext cx="2456873" cy="89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yriad Web Pro"/>
                <a:ea typeface="+mn-ea"/>
                <a:cs typeface="+mn-cs"/>
              </a:rPr>
              <a:t>PCR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Myriad Web Pro"/>
                <a:ea typeface="+mn-ea"/>
                <a:cs typeface="+mn-cs"/>
              </a:rPr>
              <a:t>(TTS)</a:t>
            </a:r>
          </a:p>
        </p:txBody>
      </p:sp>
      <p:cxnSp>
        <p:nvCxnSpPr>
          <p:cNvPr id="29" name="Straight Arrow Connector 28">
            <a:extLst>
              <a:ext uri="{FF2B5EF4-FFF2-40B4-BE49-F238E27FC236}">
                <a16:creationId xmlns:a16="http://schemas.microsoft.com/office/drawing/2014/main" id="{3D511A83-94DC-D32E-9921-72B47AE1286B}"/>
              </a:ext>
            </a:extLst>
          </p:cNvPr>
          <p:cNvCxnSpPr/>
          <p:nvPr/>
        </p:nvCxnSpPr>
        <p:spPr>
          <a:xfrm flipH="1">
            <a:off x="1570809" y="3599075"/>
            <a:ext cx="300499" cy="372398"/>
          </a:xfrm>
          <a:prstGeom prst="straightConnector1">
            <a:avLst/>
          </a:prstGeom>
          <a:solidFill>
            <a:srgbClr val="016A70"/>
          </a:solidFill>
          <a:ln>
            <a:solidFill>
              <a:srgbClr val="DA521E"/>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C9AFA928-7AB2-461E-8AAC-1DBE65FFCB08}"/>
              </a:ext>
            </a:extLst>
          </p:cNvPr>
          <p:cNvCxnSpPr/>
          <p:nvPr/>
        </p:nvCxnSpPr>
        <p:spPr>
          <a:xfrm flipH="1">
            <a:off x="2880618" y="2254288"/>
            <a:ext cx="300499" cy="372398"/>
          </a:xfrm>
          <a:prstGeom prst="straightConnector1">
            <a:avLst/>
          </a:prstGeom>
          <a:solidFill>
            <a:srgbClr val="016A70"/>
          </a:solidFill>
          <a:ln>
            <a:solidFill>
              <a:srgbClr val="DA521E"/>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4C3C7B9D-046B-77A5-0C83-B34AF6379E7E}"/>
              </a:ext>
            </a:extLst>
          </p:cNvPr>
          <p:cNvCxnSpPr/>
          <p:nvPr/>
        </p:nvCxnSpPr>
        <p:spPr>
          <a:xfrm flipH="1">
            <a:off x="4968036" y="3568923"/>
            <a:ext cx="300499" cy="372398"/>
          </a:xfrm>
          <a:prstGeom prst="straightConnector1">
            <a:avLst/>
          </a:prstGeom>
          <a:solidFill>
            <a:srgbClr val="016A70"/>
          </a:solidFill>
          <a:ln>
            <a:solidFill>
              <a:srgbClr val="DA521E"/>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3DDD0153-81EB-2B34-E1DC-4E9E0B8D89B6}"/>
              </a:ext>
            </a:extLst>
          </p:cNvPr>
          <p:cNvCxnSpPr>
            <a:cxnSpLocks/>
          </p:cNvCxnSpPr>
          <p:nvPr/>
        </p:nvCxnSpPr>
        <p:spPr>
          <a:xfrm>
            <a:off x="7394442" y="3627824"/>
            <a:ext cx="357497" cy="316007"/>
          </a:xfrm>
          <a:prstGeom prst="straightConnector1">
            <a:avLst/>
          </a:prstGeom>
          <a:solidFill>
            <a:srgbClr val="016A70"/>
          </a:solidFill>
          <a:ln>
            <a:solidFill>
              <a:srgbClr val="DA521E"/>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FEE99007-D6F2-9C7D-2066-04DC76A210CE}"/>
              </a:ext>
            </a:extLst>
          </p:cNvPr>
          <p:cNvCxnSpPr>
            <a:cxnSpLocks/>
          </p:cNvCxnSpPr>
          <p:nvPr/>
        </p:nvCxnSpPr>
        <p:spPr>
          <a:xfrm>
            <a:off x="5605388" y="2254288"/>
            <a:ext cx="357497" cy="316007"/>
          </a:xfrm>
          <a:prstGeom prst="straightConnector1">
            <a:avLst/>
          </a:prstGeom>
          <a:solidFill>
            <a:srgbClr val="016A70"/>
          </a:solidFill>
          <a:ln>
            <a:solidFill>
              <a:srgbClr val="DA521E"/>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40541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1DD7B-33FD-8C73-401B-F2136B3CC542}"/>
              </a:ext>
            </a:extLst>
          </p:cNvPr>
          <p:cNvSpPr>
            <a:spLocks noGrp="1"/>
          </p:cNvSpPr>
          <p:nvPr>
            <p:ph type="title"/>
          </p:nvPr>
        </p:nvSpPr>
        <p:spPr/>
        <p:txBody>
          <a:bodyPr lIns="91440" tIns="45720" rIns="91440" bIns="45720" anchor="b" anchorCtr="0"/>
          <a:lstStyle/>
          <a:p>
            <a:pPr>
              <a:lnSpc>
                <a:spcPct val="116306"/>
              </a:lnSpc>
            </a:pPr>
            <a:r>
              <a:rPr lang="en-US" dirty="0"/>
              <a:t>Melioidosis is known as the “Great Mimicker”</a:t>
            </a:r>
            <a:endParaRPr lang="en-US"/>
          </a:p>
        </p:txBody>
      </p:sp>
      <p:pic>
        <p:nvPicPr>
          <p:cNvPr id="4" name="Picture 4" descr="Figure showing clinical manifestations of melioidosis involve all organ systems. ">
            <a:extLst>
              <a:ext uri="{FF2B5EF4-FFF2-40B4-BE49-F238E27FC236}">
                <a16:creationId xmlns:a16="http://schemas.microsoft.com/office/drawing/2014/main" id="{9954FEF0-E3D3-5533-E795-A0783BBE69D4}"/>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b="9119"/>
          <a:stretch/>
        </p:blipFill>
        <p:spPr bwMode="auto">
          <a:xfrm>
            <a:off x="905181" y="1257377"/>
            <a:ext cx="7518629" cy="346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96509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C1F19-CD56-F7A3-0044-04937D94AC80}"/>
              </a:ext>
            </a:extLst>
          </p:cNvPr>
          <p:cNvSpPr>
            <a:spLocks noGrp="1"/>
          </p:cNvSpPr>
          <p:nvPr>
            <p:ph type="title"/>
          </p:nvPr>
        </p:nvSpPr>
        <p:spPr>
          <a:xfrm>
            <a:off x="360947" y="621325"/>
            <a:ext cx="8229600" cy="857250"/>
          </a:xfrm>
        </p:spPr>
        <p:txBody>
          <a:bodyPr lIns="91440" tIns="45720" rIns="91440" bIns="45720" anchor="b" anchorCtr="0"/>
          <a:lstStyle/>
          <a:p>
            <a:pPr>
              <a:lnSpc>
                <a:spcPct val="116306"/>
              </a:lnSpc>
            </a:pPr>
            <a:r>
              <a:rPr lang="en-US" sz="2800" i="0">
                <a:effectLst/>
                <a:latin typeface="Calibri" panose="020F0502020204030204" pitchFamily="34" charset="0"/>
                <a:ea typeface="Calibri" panose="020F0502020204030204" pitchFamily="34" charset="0"/>
                <a:cs typeface="Times New Roman" panose="02020603050405020304" pitchFamily="18" charset="0"/>
              </a:rPr>
              <a:t>Melioidosis is endemic to subtropical and tropical regions worldwide where </a:t>
            </a:r>
            <a:r>
              <a:rPr lang="en-US" sz="2800" i="1">
                <a:effectLst/>
                <a:latin typeface="Calibri" panose="020F0502020204030204" pitchFamily="34" charset="0"/>
                <a:ea typeface="Calibri" panose="020F0502020204030204" pitchFamily="34" charset="0"/>
                <a:cs typeface="Times New Roman" panose="02020603050405020304" pitchFamily="18" charset="0"/>
              </a:rPr>
              <a:t>B. pseudomallei </a:t>
            </a:r>
            <a:r>
              <a:rPr lang="en-US" sz="2800" i="0">
                <a:effectLst/>
                <a:latin typeface="Calibri" panose="020F0502020204030204" pitchFamily="34" charset="0"/>
                <a:ea typeface="Calibri" panose="020F0502020204030204" pitchFamily="34" charset="0"/>
                <a:cs typeface="Times New Roman" panose="02020603050405020304" pitchFamily="18" charset="0"/>
              </a:rPr>
              <a:t>is found naturally in the environment</a:t>
            </a:r>
            <a:endParaRPr lang="en-US">
              <a:cs typeface="Calibri" pitchFamily="34" charset="0"/>
            </a:endParaRPr>
          </a:p>
        </p:txBody>
      </p:sp>
      <p:pic>
        <p:nvPicPr>
          <p:cNvPr id="4" name="Picture 3">
            <a:extLst>
              <a:ext uri="{FF2B5EF4-FFF2-40B4-BE49-F238E27FC236}">
                <a16:creationId xmlns:a16="http://schemas.microsoft.com/office/drawing/2014/main" id="{CD8FCFC8-1617-03F4-6798-A0DC4D9A8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307" y="1708484"/>
            <a:ext cx="6947385" cy="2813691"/>
          </a:xfrm>
          <a:prstGeom prst="rect">
            <a:avLst/>
          </a:prstGeom>
        </p:spPr>
      </p:pic>
      <p:sp>
        <p:nvSpPr>
          <p:cNvPr id="6" name="TextBox 5">
            <a:extLst>
              <a:ext uri="{FF2B5EF4-FFF2-40B4-BE49-F238E27FC236}">
                <a16:creationId xmlns:a16="http://schemas.microsoft.com/office/drawing/2014/main" id="{CC4B223A-4D38-42F3-EB01-D24B261BC8E2}"/>
              </a:ext>
            </a:extLst>
          </p:cNvPr>
          <p:cNvSpPr txBox="1"/>
          <p:nvPr/>
        </p:nvSpPr>
        <p:spPr>
          <a:xfrm>
            <a:off x="0" y="4744774"/>
            <a:ext cx="9521952" cy="2616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Limmathurotsakul, D., et al., </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Predicted global distribution of </a:t>
            </a:r>
            <a:r>
              <a:rPr kumimoji="0" lang="en-US" sz="1100" b="0" i="1" u="none" strike="noStrike" kern="1200" cap="none" spc="0" normalizeH="0" baseline="0" noProof="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Burkholderia</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100" b="0" i="1" u="none" strike="noStrike" kern="1200" cap="none" spc="0" normalizeH="0" baseline="0" noProof="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pseudomallei</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and burden of melioidosis.</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Nature Microbiology, 2016. </a:t>
            </a:r>
            <a:r>
              <a:rPr kumimoji="0" lang="en-US" sz="11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1</a:t>
            </a: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(1): p. 15008</a:t>
            </a:r>
            <a:r>
              <a:rPr kumimoji="0" lang="en-US" sz="1100" b="0" i="0" u="none" strike="noStrike" kern="1200" cap="none" spc="0" normalizeH="0" baseline="0" noProof="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100" b="0" i="0" u="none" strike="noStrike" kern="1200" cap="none" spc="0" normalizeH="0" baseline="0" noProof="0">
              <a:ln>
                <a:noFill/>
              </a:ln>
              <a:solidFill>
                <a:srgbClr val="00206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6897003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20C7C-9192-1EDA-0B4B-9B432FF4B94B}"/>
              </a:ext>
            </a:extLst>
          </p:cNvPr>
          <p:cNvSpPr>
            <a:spLocks noGrp="1"/>
          </p:cNvSpPr>
          <p:nvPr>
            <p:ph type="title"/>
          </p:nvPr>
        </p:nvSpPr>
        <p:spPr>
          <a:xfrm>
            <a:off x="457200" y="518496"/>
            <a:ext cx="8229600" cy="857250"/>
          </a:xfrm>
          <a:solidFill>
            <a:schemeClr val="accent4">
              <a:lumMod val="20000"/>
              <a:lumOff val="80000"/>
              <a:alpha val="83000"/>
            </a:schemeClr>
          </a:solidFill>
          <a:ln>
            <a:noFill/>
          </a:ln>
        </p:spPr>
        <p:txBody>
          <a:bodyPr lIns="91440" tIns="45720" rIns="91440" bIns="45720" anchor="b" anchorCtr="0"/>
          <a:lstStyle/>
          <a:p>
            <a:pPr>
              <a:lnSpc>
                <a:spcPct val="116306"/>
              </a:lnSpc>
            </a:pPr>
            <a:r>
              <a:rPr lang="en-US"/>
              <a:t>Cases have been associated with severe weather events and periods of heavy rain </a:t>
            </a:r>
          </a:p>
        </p:txBody>
      </p:sp>
    </p:spTree>
    <p:extLst>
      <p:ext uri="{BB962C8B-B14F-4D97-AF65-F5344CB8AC3E}">
        <p14:creationId xmlns:p14="http://schemas.microsoft.com/office/powerpoint/2010/main" val="3845051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C80DCA-D1A1-443F-9E46-EA9E49FC3A8F}"/>
              </a:ext>
            </a:extLst>
          </p:cNvPr>
          <p:cNvSpPr>
            <a:spLocks noGrp="1"/>
          </p:cNvSpPr>
          <p:nvPr>
            <p:ph type="title" idx="4294967295"/>
          </p:nvPr>
        </p:nvSpPr>
        <p:spPr>
          <a:xfrm>
            <a:off x="432198" y="590550"/>
            <a:ext cx="8254603" cy="3398044"/>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rmAutofit/>
          </a:bodyPr>
          <a:lstStyle/>
          <a:p>
            <a:pPr marL="171450" indent="-171450">
              <a:spcBef>
                <a:spcPts val="750"/>
              </a:spcBef>
              <a:spcAft>
                <a:spcPts val="900"/>
              </a:spcAft>
              <a:defRPr/>
            </a:pPr>
            <a:r>
              <a:rPr lang="en-US" sz="2700" b="1">
                <a:solidFill>
                  <a:srgbClr val="DA521E"/>
                </a:solidFill>
                <a:latin typeface="+mn-lt"/>
                <a:ea typeface="+mn-ea"/>
                <a:cs typeface="+mn-cs"/>
              </a:rPr>
              <a:t>Evolving melioidosis epidemiology in the U.S. </a:t>
            </a:r>
          </a:p>
        </p:txBody>
      </p:sp>
      <p:sp>
        <p:nvSpPr>
          <p:cNvPr id="4" name="TextBox 3">
            <a:extLst>
              <a:ext uri="{FF2B5EF4-FFF2-40B4-BE49-F238E27FC236}">
                <a16:creationId xmlns:a16="http://schemas.microsoft.com/office/drawing/2014/main" id="{D59361E2-E2E5-4E69-9CC3-3F6DC6D1BD0F}"/>
              </a:ext>
            </a:extLst>
          </p:cNvPr>
          <p:cNvSpPr txBox="1"/>
          <p:nvPr/>
        </p:nvSpPr>
        <p:spPr>
          <a:xfrm>
            <a:off x="432196" y="4682293"/>
            <a:ext cx="5637107" cy="300082"/>
          </a:xfrm>
          <a:prstGeom prst="rect">
            <a:avLst/>
          </a:prstGeom>
          <a:noFill/>
        </p:spPr>
        <p:txBody>
          <a:bodyPr wrap="square" rtlCol="0">
            <a:spAutoFit/>
          </a:bodyPr>
          <a:lstStyle/>
          <a:p>
            <a:pPr defTabSz="685800" eaLnBrk="1" fontAlgn="auto" hangingPunct="1">
              <a:spcBef>
                <a:spcPts val="0"/>
              </a:spcBef>
              <a:spcAft>
                <a:spcPts val="0"/>
              </a:spcAft>
            </a:pPr>
            <a:r>
              <a:rPr lang="en-US" sz="1350">
                <a:solidFill>
                  <a:prstClr val="black"/>
                </a:solidFill>
                <a:latin typeface="Calibri" panose="020F0502020204030204"/>
              </a:rPr>
              <a:t>*</a:t>
            </a:r>
            <a:r>
              <a:rPr lang="en-US" sz="1050">
                <a:solidFill>
                  <a:prstClr val="black"/>
                </a:solidFill>
                <a:latin typeface="Calibri" panose="020F0502020204030204"/>
              </a:rPr>
              <a:t>likely or confirmed domestic exposure based on genomic and epi data</a:t>
            </a:r>
          </a:p>
        </p:txBody>
      </p:sp>
      <p:graphicFrame>
        <p:nvGraphicFramePr>
          <p:cNvPr id="5" name="Chart 4" descr="Bar graph showing evolving melioidosis epidemiology in the U.S. with increasing cases over the last 25 years.">
            <a:extLst>
              <a:ext uri="{FF2B5EF4-FFF2-40B4-BE49-F238E27FC236}">
                <a16:creationId xmlns:a16="http://schemas.microsoft.com/office/drawing/2014/main" id="{CE0A887B-8451-42A4-8CF3-25573CCAA704}"/>
              </a:ext>
            </a:extLst>
          </p:cNvPr>
          <p:cNvGraphicFramePr>
            <a:graphicFrameLocks/>
          </p:cNvGraphicFramePr>
          <p:nvPr/>
        </p:nvGraphicFramePr>
        <p:xfrm>
          <a:off x="1184385" y="1151854"/>
          <a:ext cx="6775231" cy="36689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2565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D71142-E847-8AB6-83D5-56664B727704}"/>
              </a:ext>
            </a:extLst>
          </p:cNvPr>
          <p:cNvSpPr txBox="1"/>
          <p:nvPr/>
        </p:nvSpPr>
        <p:spPr>
          <a:xfrm>
            <a:off x="61500" y="4611237"/>
            <a:ext cx="9082500" cy="7232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Arial" panose="020B0604020202020204" pitchFamily="34" charset="0"/>
              </a:rPr>
              <a:t>Portacci K., AP Rooney, and R Dobos. Assessing the potential for Burkholderia pseudomallei in the southeastern United States. </a:t>
            </a:r>
            <a:r>
              <a:rPr kumimoji="0" lang="en-US" sz="1100" b="0" i="1" u="none" strike="noStrike" kern="120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Arial" panose="020B0604020202020204" pitchFamily="34" charset="0"/>
              </a:rPr>
              <a:t>J Am Vet Med Assoc</a:t>
            </a:r>
            <a:r>
              <a:rPr kumimoji="0" lang="en-US" sz="1100" b="0" i="0" u="none" strike="noStrike" kern="120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Arial" panose="020B0604020202020204" pitchFamily="34" charset="0"/>
              </a:rPr>
              <a:t>. 2017. 250(2): p. 153-159. </a:t>
            </a:r>
            <a:r>
              <a:rPr kumimoji="0" lang="en-US" sz="1100" b="0" i="0" u="sng" strike="noStrike" kern="120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https://doi.org/10.2460/javma</a:t>
            </a:r>
            <a:r>
              <a:rPr kumimoji="0" lang="en-US" sz="1200" b="0" i="0" u="sng" strike="noStrike" kern="120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.250.2.153</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pic>
        <p:nvPicPr>
          <p:cNvPr id="8" name="Picture 7">
            <a:extLst>
              <a:ext uri="{FF2B5EF4-FFF2-40B4-BE49-F238E27FC236}">
                <a16:creationId xmlns:a16="http://schemas.microsoft.com/office/drawing/2014/main" id="{98CEA927-C215-F660-0D16-D46E847F5F0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02566" y="0"/>
            <a:ext cx="6000367" cy="45152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19861D-7FD5-B3BE-6BEC-D3796B59CF7E}"/>
              </a:ext>
            </a:extLst>
          </p:cNvPr>
          <p:cNvSpPr>
            <a:spLocks noGrp="1"/>
          </p:cNvSpPr>
          <p:nvPr>
            <p:ph type="title"/>
          </p:nvPr>
        </p:nvSpPr>
        <p:spPr>
          <a:xfrm>
            <a:off x="0" y="423506"/>
            <a:ext cx="9143999" cy="857250"/>
          </a:xfrm>
          <a:solidFill>
            <a:schemeClr val="bg2">
              <a:lumMod val="95000"/>
              <a:alpha val="79000"/>
            </a:schemeClr>
          </a:solidFill>
        </p:spPr>
        <p:txBody>
          <a:bodyPr lIns="91440" tIns="45720" rIns="91440" bIns="45720" anchor="b" anchorCtr="0"/>
          <a:lstStyle/>
          <a:p>
            <a:pPr>
              <a:lnSpc>
                <a:spcPct val="116306"/>
              </a:lnSpc>
            </a:pPr>
            <a:r>
              <a:rPr lang="en-US"/>
              <a:t>Parts of the southern U.S. have been predicted to be suitable for </a:t>
            </a:r>
            <a:r>
              <a:rPr lang="en-US" i="1"/>
              <a:t>B. pseudomallei  </a:t>
            </a:r>
            <a:endParaRPr lang="en-US"/>
          </a:p>
        </p:txBody>
      </p:sp>
    </p:spTree>
    <p:extLst>
      <p:ext uri="{BB962C8B-B14F-4D97-AF65-F5344CB8AC3E}">
        <p14:creationId xmlns:p14="http://schemas.microsoft.com/office/powerpoint/2010/main" val="39887819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DC31DB-ADE4-4929-9D12-48246AD6894F}"/>
              </a:ext>
            </a:extLst>
          </p:cNvPr>
          <p:cNvSpPr>
            <a:spLocks noGrp="1"/>
          </p:cNvSpPr>
          <p:nvPr>
            <p:ph type="title"/>
          </p:nvPr>
        </p:nvSpPr>
        <p:spPr>
          <a:xfrm>
            <a:off x="629841" y="273844"/>
            <a:ext cx="7886700" cy="994172"/>
          </a:xfrm>
        </p:spPr>
        <p:txBody>
          <a:bodyPr/>
          <a:lstStyle/>
          <a:p>
            <a:r>
              <a:rPr lang="en-US">
                <a:solidFill>
                  <a:srgbClr val="005DAA"/>
                </a:solidFill>
              </a:rPr>
              <a:t>Locally-acquired melioidosis </a:t>
            </a:r>
          </a:p>
        </p:txBody>
      </p:sp>
      <p:sp>
        <p:nvSpPr>
          <p:cNvPr id="5" name="Content Placeholder 4">
            <a:extLst>
              <a:ext uri="{FF2B5EF4-FFF2-40B4-BE49-F238E27FC236}">
                <a16:creationId xmlns:a16="http://schemas.microsoft.com/office/drawing/2014/main" id="{010F8508-94D2-4EFE-B767-3074F948BD8D}"/>
              </a:ext>
            </a:extLst>
          </p:cNvPr>
          <p:cNvSpPr>
            <a:spLocks noGrp="1"/>
          </p:cNvSpPr>
          <p:nvPr>
            <p:ph sz="half" idx="2"/>
          </p:nvPr>
        </p:nvSpPr>
        <p:spPr>
          <a:xfrm>
            <a:off x="629841" y="1371601"/>
            <a:ext cx="7762491" cy="3270647"/>
          </a:xfrm>
        </p:spPr>
        <p:txBody>
          <a:bodyPr>
            <a:normAutofit lnSpcReduction="10000"/>
          </a:bodyPr>
          <a:lstStyle/>
          <a:p>
            <a:pPr>
              <a:buClr>
                <a:srgbClr val="8E8D01"/>
              </a:buClr>
              <a:buFont typeface="Wingdings" panose="05000000000000000000" pitchFamily="2" charset="2"/>
              <a:buChar char="§"/>
            </a:pPr>
            <a:r>
              <a:rPr lang="en-US" sz="2000" dirty="0">
                <a:solidFill>
                  <a:schemeClr val="tx1"/>
                </a:solidFill>
              </a:rPr>
              <a:t>2 </a:t>
            </a:r>
            <a:r>
              <a:rPr lang="en-US" sz="2000" b="0" dirty="0">
                <a:solidFill>
                  <a:schemeClr val="tx1"/>
                </a:solidFill>
              </a:rPr>
              <a:t>people got sick from melioidosis in Atascosa County, Texas but no travel history to melioidosis endemic areas</a:t>
            </a:r>
          </a:p>
          <a:p>
            <a:pPr>
              <a:buClr>
                <a:srgbClr val="8E8D01"/>
              </a:buClr>
              <a:buFont typeface="Wingdings" panose="05000000000000000000" pitchFamily="2" charset="2"/>
              <a:buChar char="§"/>
            </a:pPr>
            <a:r>
              <a:rPr lang="en-US" sz="2000" b="0" dirty="0">
                <a:solidFill>
                  <a:schemeClr val="tx1"/>
                </a:solidFill>
              </a:rPr>
              <a:t>The bacterium was never found in the local environment</a:t>
            </a:r>
          </a:p>
          <a:p>
            <a:pPr marL="0" indent="0">
              <a:buClr>
                <a:srgbClr val="8E8D01"/>
              </a:buClr>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buClr>
                <a:srgbClr val="8E8D01"/>
              </a:buClr>
              <a:buFont typeface="Wingdings" panose="05000000000000000000" pitchFamily="2" charset="2"/>
              <a:buChar char="§"/>
            </a:pPr>
            <a:endParaRPr lang="en-US" b="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800"/>
              </a:spcAft>
              <a:buClr>
                <a:srgbClr val="8E8D01"/>
              </a:buClr>
              <a:buNone/>
            </a:pPr>
            <a:endParaRPr lang="en-US" b="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b="0" dirty="0"/>
          </a:p>
          <a:p>
            <a:pPr marL="0" indent="0">
              <a:buNone/>
            </a:pPr>
            <a:endParaRPr lang="en-US" b="0" dirty="0"/>
          </a:p>
          <a:p>
            <a:pPr marL="0" indent="0">
              <a:buNone/>
            </a:pPr>
            <a:endParaRPr lang="en-US" b="0" dirty="0"/>
          </a:p>
          <a:p>
            <a:pPr marL="457200" lvl="1" indent="0">
              <a:buClr>
                <a:srgbClr val="8E8D01"/>
              </a:buClr>
              <a:buNone/>
            </a:pPr>
            <a:r>
              <a:rPr lang="en-US" sz="1600" dirty="0">
                <a:hlinkClick r:id="rId3"/>
              </a:rPr>
              <a:t>https://wwwnc.cdc.gov/eid/article/26/6/19-0975_article</a:t>
            </a:r>
            <a:endParaRPr lang="en-US" sz="1600" b="0" dirty="0"/>
          </a:p>
          <a:p>
            <a:endParaRPr lang="en-US" b="0" dirty="0"/>
          </a:p>
          <a:p>
            <a:endParaRPr lang="en-US" dirty="0"/>
          </a:p>
          <a:p>
            <a:endParaRPr lang="en-US" dirty="0"/>
          </a:p>
        </p:txBody>
      </p:sp>
      <p:pic>
        <p:nvPicPr>
          <p:cNvPr id="2" name="Picture 1" descr="Shape&#10;&#10;Description automatically generated with low confidence">
            <a:extLst>
              <a:ext uri="{FF2B5EF4-FFF2-40B4-BE49-F238E27FC236}">
                <a16:creationId xmlns:a16="http://schemas.microsoft.com/office/drawing/2014/main" id="{F620793E-22F8-AF45-4BF6-99F26743F4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2796" y="2214319"/>
            <a:ext cx="2442521" cy="2151574"/>
          </a:xfrm>
          <a:prstGeom prst="rect">
            <a:avLst/>
          </a:prstGeom>
        </p:spPr>
      </p:pic>
    </p:spTree>
    <p:extLst>
      <p:ext uri="{BB962C8B-B14F-4D97-AF65-F5344CB8AC3E}">
        <p14:creationId xmlns:p14="http://schemas.microsoft.com/office/powerpoint/2010/main" val="3750908462"/>
      </p:ext>
    </p:extLst>
  </p:cSld>
  <p:clrMapOvr>
    <a:masterClrMapping/>
  </p:clrMapOvr>
</p:sld>
</file>

<file path=ppt/theme/theme1.xml><?xml version="1.0" encoding="utf-8"?>
<a:theme xmlns:a="http://schemas.openxmlformats.org/drawingml/2006/main" name="NCEH_ATSDR_combined">
  <a:themeElements>
    <a:clrScheme name="Custom 1">
      <a:dk1>
        <a:srgbClr val="0F56DC"/>
      </a:dk1>
      <a:lt1>
        <a:srgbClr val="FFC000"/>
      </a:lt1>
      <a:dk2>
        <a:srgbClr val="FFFFFF"/>
      </a:dk2>
      <a:lt2>
        <a:srgbClr val="FFFFFF"/>
      </a:lt2>
      <a:accent1>
        <a:srgbClr val="008080"/>
      </a:accent1>
      <a:accent2>
        <a:srgbClr val="993300"/>
      </a:accent2>
      <a:accent3>
        <a:srgbClr val="CCCC00"/>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NCEH_ATSDR_combined">
  <a:themeElements>
    <a:clrScheme name="Custom 10">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1eb6c7c-814f-4e27-8987-c7eb80510301">
      <Terms xmlns="http://schemas.microsoft.com/office/infopath/2007/PartnerControls"/>
    </lcf76f155ced4ddcb4097134ff3c332f>
    <TaxCatchAll xmlns="fdeda58a-abb3-40bc-9e0f-b9ce9ad1b349" xsi:nil="true"/>
    <SharedWithUsers xmlns="fdeda58a-abb3-40bc-9e0f-b9ce9ad1b349">
      <UserInfo>
        <DisplayName>Glass Elrod, Mindy (CDC/DDID/NCEZID/DHCPP)</DisplayName>
        <AccountId>17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3E0919964FF4E45A9DB25E2ED62E649" ma:contentTypeVersion="15" ma:contentTypeDescription="Create a new document." ma:contentTypeScope="" ma:versionID="c7ce9d449d8f2685491ed6ca9bf9dd9f">
  <xsd:schema xmlns:xsd="http://www.w3.org/2001/XMLSchema" xmlns:xs="http://www.w3.org/2001/XMLSchema" xmlns:p="http://schemas.microsoft.com/office/2006/metadata/properties" xmlns:ns2="01eb6c7c-814f-4e27-8987-c7eb80510301" xmlns:ns3="fdeda58a-abb3-40bc-9e0f-b9ce9ad1b349" targetNamespace="http://schemas.microsoft.com/office/2006/metadata/properties" ma:root="true" ma:fieldsID="30977724f3d5e0f50beafc5a8e5eeea9" ns2:_="" ns3:_="">
    <xsd:import namespace="01eb6c7c-814f-4e27-8987-c7eb80510301"/>
    <xsd:import namespace="fdeda58a-abb3-40bc-9e0f-b9ce9ad1b34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b6c7c-814f-4e27-8987-c7eb805103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9353dbe8-8260-4ccf-8219-3d2995e6fa15" ma:termSetId="09814cd3-568e-fe90-9814-8d621ff8fb84" ma:anchorId="fba54fb3-c3e1-fe81-a776-ca4b69148c4d" ma:open="true" ma:isKeyword="false">
      <xsd:complexType>
        <xsd:sequence>
          <xsd:element ref="pc:Terms" minOccurs="0" maxOccurs="1"/>
        </xsd:sequence>
      </xsd:complex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eda58a-abb3-40bc-9e0f-b9ce9ad1b34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edf1b8f0-07ec-4a1c-b94d-0b3de4e9d869}" ma:internalName="TaxCatchAll" ma:showField="CatchAllData" ma:web="fdeda58a-abb3-40bc-9e0f-b9ce9ad1b34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1BEA5E-A13B-449B-9EDA-1FF22F992C0C}">
  <ds:schemaRefs>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deda58a-abb3-40bc-9e0f-b9ce9ad1b349"/>
    <ds:schemaRef ds:uri="01eb6c7c-814f-4e27-8987-c7eb80510301"/>
    <ds:schemaRef ds:uri="http://www.w3.org/XML/1998/namespace"/>
    <ds:schemaRef ds:uri="http://purl.org/dc/elements/1.1/"/>
  </ds:schemaRefs>
</ds:datastoreItem>
</file>

<file path=customXml/itemProps2.xml><?xml version="1.0" encoding="utf-8"?>
<ds:datastoreItem xmlns:ds="http://schemas.openxmlformats.org/officeDocument/2006/customXml" ds:itemID="{5C7D8D15-19A6-4C9A-B9E3-C29B7A352706}">
  <ds:schemaRefs>
    <ds:schemaRef ds:uri="http://schemas.microsoft.com/sharepoint/v3/contenttype/forms"/>
  </ds:schemaRefs>
</ds:datastoreItem>
</file>

<file path=customXml/itemProps3.xml><?xml version="1.0" encoding="utf-8"?>
<ds:datastoreItem xmlns:ds="http://schemas.openxmlformats.org/officeDocument/2006/customXml" ds:itemID="{52BB1A1C-A80D-4463-B99B-9BD1C58388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eb6c7c-814f-4e27-8987-c7eb80510301"/>
    <ds:schemaRef ds:uri="fdeda58a-abb3-40bc-9e0f-b9ce9ad1b3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4756</TotalTime>
  <Words>3400</Words>
  <Application>Microsoft Office PowerPoint</Application>
  <PresentationFormat>On-screen Show (16:9)</PresentationFormat>
  <Paragraphs>429</Paragraphs>
  <Slides>45</Slides>
  <Notes>39</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45</vt:i4>
      </vt:variant>
    </vt:vector>
  </HeadingPairs>
  <TitlesOfParts>
    <vt:vector size="63" baseType="lpstr">
      <vt:lpstr>Avenir Next LT W04 Regular</vt:lpstr>
      <vt:lpstr>NexusSerif</vt:lpstr>
      <vt:lpstr>Segoe UI</vt:lpstr>
      <vt:lpstr>Avenir Next LT W04 Demi</vt:lpstr>
      <vt:lpstr>Open Sans</vt:lpstr>
      <vt:lpstr>Calibri Light</vt:lpstr>
      <vt:lpstr>Myriad Web Pro</vt:lpstr>
      <vt:lpstr>Times New Roman</vt:lpstr>
      <vt:lpstr>BlinkMacSystemFont</vt:lpstr>
      <vt:lpstr>Calibri</vt:lpstr>
      <vt:lpstr>Courier New</vt:lpstr>
      <vt:lpstr>Wingdings</vt:lpstr>
      <vt:lpstr>Arial</vt:lpstr>
      <vt:lpstr>NCEH_ATSDR_combined</vt:lpstr>
      <vt:lpstr>Office Theme</vt:lpstr>
      <vt:lpstr>1_Office Theme</vt:lpstr>
      <vt:lpstr>Office Theme</vt:lpstr>
      <vt:lpstr>1_NCEH_ATSDR_combined</vt:lpstr>
      <vt:lpstr>Bacterial Special Pathogens Branch One Health Environmental Research </vt:lpstr>
      <vt:lpstr>Presentation Overview</vt:lpstr>
      <vt:lpstr>Melioidosis (Burkholderia pseudomallei) Cluster Investigation— Mississippi Gulf Coast, 2022 &amp; 2023  </vt:lpstr>
      <vt:lpstr>Modes of transmission and incubation period </vt:lpstr>
      <vt:lpstr>Melioidosis is endemic to subtropical and tropical regions worldwide where B. pseudomallei is found naturally in the environment</vt:lpstr>
      <vt:lpstr>Cases have been associated with severe weather events and periods of heavy rain </vt:lpstr>
      <vt:lpstr>Evolving melioidosis epidemiology in the U.S. </vt:lpstr>
      <vt:lpstr>Parts of the southern U.S. have been predicted to be suitable for B. pseudomallei  </vt:lpstr>
      <vt:lpstr>Locally-acquired melioidosis </vt:lpstr>
      <vt:lpstr>May 2, 2022</vt:lpstr>
      <vt:lpstr>  Western  Hemisphere Origin </vt:lpstr>
      <vt:lpstr>June 25-28, 2022</vt:lpstr>
      <vt:lpstr>79 environmental samples were collected across seven sites in the county </vt:lpstr>
      <vt:lpstr>3 environmental samples test positive for B. pseudomallei</vt:lpstr>
      <vt:lpstr>Patient 2 property </vt:lpstr>
      <vt:lpstr>The environmental isolates are clonal to the clinical isolates from the two patients </vt:lpstr>
      <vt:lpstr>     January 23, 2023  CDC was notified of Burkholderia pseudomallei positive blood and spinal abscess cultures from a Mississippi patient </vt:lpstr>
      <vt:lpstr>March 20-24, 2023</vt:lpstr>
      <vt:lpstr>PowerPoint Presentation</vt:lpstr>
      <vt:lpstr>PowerPoint Presentation</vt:lpstr>
      <vt:lpstr>PowerPoint Presentation</vt:lpstr>
      <vt:lpstr>PowerPoint Presentation</vt:lpstr>
      <vt:lpstr>2023 Case Property Results</vt:lpstr>
      <vt:lpstr>PowerPoint Presentation</vt:lpstr>
      <vt:lpstr>2020 Case Property Results</vt:lpstr>
      <vt:lpstr>PowerPoint Presentation</vt:lpstr>
      <vt:lpstr>PowerPoint Presentation</vt:lpstr>
      <vt:lpstr>PowerPoint Presentation</vt:lpstr>
      <vt:lpstr>PowerPoint Presentation</vt:lpstr>
      <vt:lpstr>PowerPoint Presentation</vt:lpstr>
      <vt:lpstr>Next Steps</vt:lpstr>
      <vt:lpstr>Severe inhalation anthrax-like illness from B. tropicus containing the pXO1 plasmid in a welder — Mississippi and Louisiana, 2020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 slides  </vt:lpstr>
      <vt:lpstr>All environmental and product samples were tested at CDC for B. pseudomallei </vt:lpstr>
      <vt:lpstr>Melioidosis is known as the “Great Mimicker”</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 Presentation</dc:title>
  <dc:creator>Centers for Disease Control and Prevention</dc:creator>
  <cp:lastModifiedBy>Cartwright, Dixie</cp:lastModifiedBy>
  <cp:revision>15</cp:revision>
  <dcterms:created xsi:type="dcterms:W3CDTF">2011-03-17T17:43:16Z</dcterms:created>
  <dcterms:modified xsi:type="dcterms:W3CDTF">2024-05-21T01:53:42Z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MSIP_Label_7b94a7b8-f06c-4dfe-bdcc-9b548fd58c31_Enabled">
    <vt:lpwstr>true</vt:lpwstr>
  </property>
  <property fmtid="{D5CDD505-2E9C-101B-9397-08002B2CF9AE}" pid="4" name="MSIP_Label_7b94a7b8-f06c-4dfe-bdcc-9b548fd58c31_SetDate">
    <vt:lpwstr>2023-02-25T12:46:49Z</vt:lpwstr>
  </property>
  <property fmtid="{D5CDD505-2E9C-101B-9397-08002B2CF9AE}" pid="5" name="MSIP_Label_7b94a7b8-f06c-4dfe-bdcc-9b548fd58c31_Method">
    <vt:lpwstr>Privileged</vt:lpwstr>
  </property>
  <property fmtid="{D5CDD505-2E9C-101B-9397-08002B2CF9AE}" pid="6" name="MSIP_Label_7b94a7b8-f06c-4dfe-bdcc-9b548fd58c31_Name">
    <vt:lpwstr>7b94a7b8-f06c-4dfe-bdcc-9b548fd58c31</vt:lpwstr>
  </property>
  <property fmtid="{D5CDD505-2E9C-101B-9397-08002B2CF9AE}" pid="7" name="MSIP_Label_7b94a7b8-f06c-4dfe-bdcc-9b548fd58c31_SiteId">
    <vt:lpwstr>9ce70869-60db-44fd-abe8-d2767077fc8f</vt:lpwstr>
  </property>
  <property fmtid="{D5CDD505-2E9C-101B-9397-08002B2CF9AE}" pid="8" name="MSIP_Label_7b94a7b8-f06c-4dfe-bdcc-9b548fd58c31_ActionId">
    <vt:lpwstr>fda2833a-aa66-4d42-977b-271eaf5b3a27</vt:lpwstr>
  </property>
  <property fmtid="{D5CDD505-2E9C-101B-9397-08002B2CF9AE}" pid="9" name="MSIP_Label_7b94a7b8-f06c-4dfe-bdcc-9b548fd58c31_ContentBits">
    <vt:lpwstr>0</vt:lpwstr>
  </property>
  <property fmtid="{D5CDD505-2E9C-101B-9397-08002B2CF9AE}" pid="10" name="ContentTypeId">
    <vt:lpwstr>0x01010063E0919964FF4E45A9DB25E2ED62E649</vt:lpwstr>
  </property>
  <property fmtid="{D5CDD505-2E9C-101B-9397-08002B2CF9AE}" pid="11" name="MediaServiceImageTags">
    <vt:lpwstr/>
  </property>
</Properties>
</file>